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5610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18057-B0CF-9151-DE39-AB404FF8B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BD650B-9E74-34C2-F620-7A23E21156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2883CD-DCCA-D404-FE5C-DFEFABFD39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492CD-BC85-DA74-9AD8-B1BD81A4709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99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solidFill>
          <a:srgbClr val="F7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6510528"/>
            <a:ext cx="21031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ELEVATE AI STUDIO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8503920" y="6510528"/>
            <a:ext cx="3154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829AB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Stop Chasing AI. Start Solving Problems.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02A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046720" y="-1005840"/>
            <a:ext cx="5303520" cy="5303520"/>
          </a:xfrm>
          <a:prstGeom prst="ellipse">
            <a:avLst/>
          </a:prstGeom>
          <a:solidFill>
            <a:srgbClr val="1677C8">
              <a:alpha val="70000"/>
            </a:srgbClr>
          </a:solidFill>
          <a:ln w="12700">
            <a:solidFill>
              <a:srgbClr val="1677C8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9418320" y="3291840"/>
            <a:ext cx="3474720" cy="3474720"/>
          </a:xfrm>
          <a:prstGeom prst="ellipse">
            <a:avLst/>
          </a:prstGeom>
          <a:solidFill>
            <a:srgbClr val="1B998B">
              <a:alpha val="80000"/>
            </a:srgbClr>
          </a:solidFill>
          <a:ln w="12700">
            <a:solidFill>
              <a:srgbClr val="1B998B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2520" y="1051560"/>
            <a:ext cx="2148840" cy="21488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13232" y="1051560"/>
            <a:ext cx="71323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STOP CHASING AI.</a:t>
            </a:r>
            <a:endParaRPr lang="en-US" sz="3500" dirty="0"/>
          </a:p>
        </p:txBody>
      </p:sp>
      <p:sp>
        <p:nvSpPr>
          <p:cNvPr id="6" name="Text 3"/>
          <p:cNvSpPr/>
          <p:nvPr/>
        </p:nvSpPr>
        <p:spPr>
          <a:xfrm>
            <a:off x="713232" y="1764792"/>
            <a:ext cx="74980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START SOLVING </a:t>
            </a:r>
          </a:p>
          <a:p>
            <a:pPr marL="0" indent="0">
              <a:buNone/>
            </a:pPr>
            <a:r>
              <a:rPr lang="en-US" sz="3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PROBLEMS.</a:t>
            </a:r>
            <a:endParaRPr lang="en-US" sz="3900" dirty="0"/>
          </a:p>
        </p:txBody>
      </p:sp>
      <p:sp>
        <p:nvSpPr>
          <p:cNvPr id="7" name="Text 4"/>
          <p:cNvSpPr/>
          <p:nvPr/>
        </p:nvSpPr>
        <p:spPr>
          <a:xfrm>
            <a:off x="749808" y="3154680"/>
            <a:ext cx="6812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Find the right problem. Prioritize it. 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an MVP.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749808" y="4983480"/>
            <a:ext cx="2148840" cy="347472"/>
          </a:xfrm>
          <a:prstGeom prst="roundRect">
            <a:avLst>
              <a:gd name="adj" fmla="val 21053"/>
            </a:avLst>
          </a:prstGeom>
          <a:solidFill>
            <a:srgbClr val="1B998B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841248" y="4983480"/>
            <a:ext cx="19659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WORKSHOP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749808" y="5998464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Elevate AI Studio</a:t>
            </a:r>
            <a:endParaRPr lang="en-US" sz="13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7DC5355-EDF1-4C4E-2ABE-D59BF7BC43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0254" y="513184"/>
            <a:ext cx="6276776" cy="62339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problem-first path to an MVP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useful product starts long before anyone opens a building tool.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85800" y="1993392"/>
            <a:ext cx="1051560" cy="1051560"/>
          </a:xfrm>
          <a:prstGeom prst="ellipse">
            <a:avLst/>
          </a:prstGeom>
          <a:solidFill>
            <a:srgbClr val="1677C8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685800" y="1993392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2900" dirty="0"/>
          </a:p>
        </p:txBody>
      </p:sp>
      <p:sp>
        <p:nvSpPr>
          <p:cNvPr id="6" name="Shape 4"/>
          <p:cNvSpPr/>
          <p:nvPr/>
        </p:nvSpPr>
        <p:spPr>
          <a:xfrm>
            <a:off x="2103120" y="2267712"/>
            <a:ext cx="932688" cy="475488"/>
          </a:xfrm>
          <a:prstGeom prst="chevron">
            <a:avLst/>
          </a:prstGeom>
          <a:solidFill>
            <a:srgbClr val="D9E2EC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21208" y="3337560"/>
            <a:ext cx="138988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Find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201168" y="3776472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Look for costly friction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3520440" y="1993392"/>
            <a:ext cx="1051560" cy="1051560"/>
          </a:xfrm>
          <a:prstGeom prst="ellipse">
            <a:avLst/>
          </a:prstGeom>
          <a:solidFill>
            <a:srgbClr val="1677C8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520440" y="1993392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2900" dirty="0"/>
          </a:p>
        </p:txBody>
      </p:sp>
      <p:sp>
        <p:nvSpPr>
          <p:cNvPr id="11" name="Shape 9"/>
          <p:cNvSpPr/>
          <p:nvPr/>
        </p:nvSpPr>
        <p:spPr>
          <a:xfrm>
            <a:off x="4937760" y="2267712"/>
            <a:ext cx="932688" cy="475488"/>
          </a:xfrm>
          <a:prstGeom prst="chevron">
            <a:avLst/>
          </a:prstGeom>
          <a:solidFill>
            <a:srgbClr val="D9E2EC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3355848" y="3337560"/>
            <a:ext cx="138988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Define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035808" y="3776472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the user and consequence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355080" y="1993392"/>
            <a:ext cx="1051560" cy="1051560"/>
          </a:xfrm>
          <a:prstGeom prst="ellipse">
            <a:avLst/>
          </a:prstGeom>
          <a:solidFill>
            <a:srgbClr val="1677C8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355080" y="1993392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2900" dirty="0"/>
          </a:p>
        </p:txBody>
      </p:sp>
      <p:sp>
        <p:nvSpPr>
          <p:cNvPr id="16" name="Shape 14"/>
          <p:cNvSpPr/>
          <p:nvPr/>
        </p:nvSpPr>
        <p:spPr>
          <a:xfrm>
            <a:off x="7772400" y="2267712"/>
            <a:ext cx="932688" cy="475488"/>
          </a:xfrm>
          <a:prstGeom prst="chevron">
            <a:avLst/>
          </a:prstGeom>
          <a:solidFill>
            <a:srgbClr val="D9E2EC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190488" y="3337560"/>
            <a:ext cx="138988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Prioritize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870448" y="3776472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Balance value, effort, and risk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9189720" y="1993392"/>
            <a:ext cx="1051560" cy="1051560"/>
          </a:xfrm>
          <a:prstGeom prst="ellipse">
            <a:avLst/>
          </a:prstGeom>
          <a:solidFill>
            <a:srgbClr val="1B998B"/>
          </a:solidFill>
          <a:ln w="381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9189720" y="1993392"/>
            <a:ext cx="10515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9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2900" dirty="0"/>
          </a:p>
        </p:txBody>
      </p:sp>
      <p:sp>
        <p:nvSpPr>
          <p:cNvPr id="21" name="Text 19"/>
          <p:cNvSpPr/>
          <p:nvPr/>
        </p:nvSpPr>
        <p:spPr>
          <a:xfrm>
            <a:off x="9025128" y="3337560"/>
            <a:ext cx="138988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8705088" y="3776472"/>
            <a:ext cx="20574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 one useful workflow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1234440" y="5084064"/>
            <a:ext cx="969264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painful problem. One important workflow. One measurable result.</a:t>
            </a:r>
            <a:endParaRPr lang="en-US" sz="2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shiny object trap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Tool-first thinking often creates impressive demos that nobody urgently needs.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58368" y="1645920"/>
            <a:ext cx="5166360" cy="3337560"/>
          </a:xfrm>
          <a:prstGeom prst="roundRect">
            <a:avLst>
              <a:gd name="adj" fmla="val 2192"/>
            </a:avLst>
          </a:prstGeom>
          <a:solidFill>
            <a:srgbClr val="FFF4DD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59536" y="185623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73" y="1948769"/>
            <a:ext cx="235549" cy="23554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17320" y="1837944"/>
            <a:ext cx="419709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Tool first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14400" y="2304288"/>
            <a:ext cx="4654296" cy="250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Discover a new AI tool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Search for something to build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Add features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Hope someone wants it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355080" y="1645920"/>
            <a:ext cx="5166360" cy="3337560"/>
          </a:xfrm>
          <a:prstGeom prst="roundRect">
            <a:avLst>
              <a:gd name="adj" fmla="val 2192"/>
            </a:avLst>
          </a:prstGeom>
          <a:solidFill>
            <a:srgbClr val="DDF5F0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6556248" y="185623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8785" y="1948769"/>
            <a:ext cx="235549" cy="235549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114032" y="1837944"/>
            <a:ext cx="419709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 first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6611112" y="2304288"/>
            <a:ext cx="4654296" cy="250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Find costly friction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Understand the user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Measure the current pain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Test the smallest useful fix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1664208" y="5230368"/>
            <a:ext cx="3246120" cy="347472"/>
          </a:xfrm>
          <a:prstGeom prst="roundRect">
            <a:avLst>
              <a:gd name="adj" fmla="val 21053"/>
            </a:avLst>
          </a:prstGeom>
          <a:solidFill>
            <a:srgbClr val="FFF4DD"/>
          </a:solidFill>
          <a:ln w="12700">
            <a:solidFill>
              <a:srgbClr val="FFF4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1"/>
          <p:cNvSpPr/>
          <p:nvPr/>
        </p:nvSpPr>
        <p:spPr>
          <a:xfrm>
            <a:off x="1755648" y="5230368"/>
            <a:ext cx="30632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4C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 RISK OF WASTED WORK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7315200" y="5230368"/>
            <a:ext cx="3246120" cy="347472"/>
          </a:xfrm>
          <a:prstGeom prst="roundRect">
            <a:avLst>
              <a:gd name="adj" fmla="val 21053"/>
            </a:avLst>
          </a:prstGeom>
          <a:solidFill>
            <a:srgbClr val="DDF5F0"/>
          </a:solidFill>
          <a:ln w="12700">
            <a:solidFill>
              <a:srgbClr val="DDF5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3"/>
          <p:cNvSpPr/>
          <p:nvPr/>
        </p:nvSpPr>
        <p:spPr>
          <a:xfrm>
            <a:off x="7406640" y="5230368"/>
            <a:ext cx="30632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D8C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FASTEST PATH TO EVIDENCE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Where good problems hide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Listen for recurring friction in normal work.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40080" y="1490472"/>
            <a:ext cx="3474720" cy="1600200"/>
          </a:xfrm>
          <a:prstGeom prst="roundRect">
            <a:avLst>
              <a:gd name="adj" fmla="val 4571"/>
            </a:avLst>
          </a:prstGeom>
          <a:solidFill>
            <a:srgbClr val="F5F8FA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41248" y="1700784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85" y="1793321"/>
            <a:ext cx="235549" cy="23554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399032" y="1682496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Repeat work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896112" y="2148840"/>
            <a:ext cx="296265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People do the same manual task again and again.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4462272" y="1490472"/>
            <a:ext cx="3474720" cy="160020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4663440" y="1700784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977" y="1793321"/>
            <a:ext cx="235549" cy="235549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221224" y="1682496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Scattered answers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4718304" y="2148840"/>
            <a:ext cx="296265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Information is hard to find or lives in several places.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8284464" y="1490472"/>
            <a:ext cx="3474720" cy="1600200"/>
          </a:xfrm>
          <a:prstGeom prst="roundRect">
            <a:avLst>
              <a:gd name="adj" fmla="val 4571"/>
            </a:avLst>
          </a:prstGeom>
          <a:solidFill>
            <a:srgbClr val="F5F8FA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1"/>
          <p:cNvSpPr/>
          <p:nvPr/>
        </p:nvSpPr>
        <p:spPr>
          <a:xfrm>
            <a:off x="8485632" y="1700784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169" y="1793321"/>
            <a:ext cx="235549" cy="235549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9043416" y="1682496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Slow decisions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8540496" y="2148840"/>
            <a:ext cx="296265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People wait for data, approval, or someone with special knowledge.</a:t>
            </a:r>
            <a:endParaRPr lang="en-US" sz="1350" dirty="0"/>
          </a:p>
        </p:txBody>
      </p:sp>
      <p:sp>
        <p:nvSpPr>
          <p:cNvPr id="19" name="Shape 14"/>
          <p:cNvSpPr/>
          <p:nvPr/>
        </p:nvSpPr>
        <p:spPr>
          <a:xfrm>
            <a:off x="640080" y="3465576"/>
            <a:ext cx="3474720" cy="160020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5"/>
          <p:cNvSpPr/>
          <p:nvPr/>
        </p:nvSpPr>
        <p:spPr>
          <a:xfrm>
            <a:off x="841248" y="3675888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85" y="3768425"/>
            <a:ext cx="235549" cy="235549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399032" y="3657600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Frequent mistakes</a:t>
            </a:r>
            <a:endParaRPr lang="en-US" sz="1600" dirty="0"/>
          </a:p>
        </p:txBody>
      </p:sp>
      <p:sp>
        <p:nvSpPr>
          <p:cNvPr id="23" name="Text 17"/>
          <p:cNvSpPr/>
          <p:nvPr/>
        </p:nvSpPr>
        <p:spPr>
          <a:xfrm>
            <a:off x="896112" y="4123944"/>
            <a:ext cx="296265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Copying, retyping, or missed steps create rework.</a:t>
            </a:r>
            <a:endParaRPr lang="en-US" sz="1350" dirty="0"/>
          </a:p>
        </p:txBody>
      </p:sp>
      <p:sp>
        <p:nvSpPr>
          <p:cNvPr id="24" name="Shape 18"/>
          <p:cNvSpPr/>
          <p:nvPr/>
        </p:nvSpPr>
        <p:spPr>
          <a:xfrm>
            <a:off x="4462272" y="3465576"/>
            <a:ext cx="3474720" cy="1600200"/>
          </a:xfrm>
          <a:prstGeom prst="roundRect">
            <a:avLst>
              <a:gd name="adj" fmla="val 4571"/>
            </a:avLst>
          </a:prstGeom>
          <a:solidFill>
            <a:srgbClr val="F5F8FA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Shape 19"/>
          <p:cNvSpPr/>
          <p:nvPr/>
        </p:nvSpPr>
        <p:spPr>
          <a:xfrm>
            <a:off x="4663440" y="3675888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5977" y="3768425"/>
            <a:ext cx="235549" cy="235549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5221224" y="3657600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Repeated questions</a:t>
            </a:r>
            <a:endParaRPr lang="en-US" sz="1600" dirty="0"/>
          </a:p>
        </p:txBody>
      </p:sp>
      <p:sp>
        <p:nvSpPr>
          <p:cNvPr id="28" name="Text 21"/>
          <p:cNvSpPr/>
          <p:nvPr/>
        </p:nvSpPr>
        <p:spPr>
          <a:xfrm>
            <a:off x="4718304" y="4123944"/>
            <a:ext cx="296265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Customers or employees ask the same things every day.</a:t>
            </a:r>
            <a:endParaRPr lang="en-US" sz="1350" dirty="0"/>
          </a:p>
        </p:txBody>
      </p:sp>
      <p:sp>
        <p:nvSpPr>
          <p:cNvPr id="29" name="Shape 22"/>
          <p:cNvSpPr/>
          <p:nvPr/>
        </p:nvSpPr>
        <p:spPr>
          <a:xfrm>
            <a:off x="8284464" y="3465576"/>
            <a:ext cx="3474720" cy="1600200"/>
          </a:xfrm>
          <a:prstGeom prst="roundRect">
            <a:avLst>
              <a:gd name="adj" fmla="val 4571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Shape 23"/>
          <p:cNvSpPr/>
          <p:nvPr/>
        </p:nvSpPr>
        <p:spPr>
          <a:xfrm>
            <a:off x="8485632" y="3675888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8169" y="3768425"/>
            <a:ext cx="235549" cy="235549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9043416" y="3657600"/>
            <a:ext cx="25054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One-person dependency</a:t>
            </a:r>
            <a:endParaRPr lang="en-US" sz="1600" dirty="0"/>
          </a:p>
        </p:txBody>
      </p:sp>
      <p:sp>
        <p:nvSpPr>
          <p:cNvPr id="33" name="Text 25"/>
          <p:cNvSpPr/>
          <p:nvPr/>
        </p:nvSpPr>
        <p:spPr>
          <a:xfrm>
            <a:off x="8540496" y="4123944"/>
            <a:ext cx="2962656" cy="7680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process stops when one key person is unavailable.</a:t>
            </a:r>
            <a:endParaRPr lang="en-US" sz="1350" dirty="0"/>
          </a:p>
        </p:txBody>
      </p:sp>
      <p:sp>
        <p:nvSpPr>
          <p:cNvPr id="34" name="Text 26"/>
          <p:cNvSpPr/>
          <p:nvPr/>
        </p:nvSpPr>
        <p:spPr>
          <a:xfrm>
            <a:off x="1051560" y="5623560"/>
            <a:ext cx="101041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happened this week that made someone say, 'There has to be a better way'?</a:t>
            </a:r>
            <a:endParaRPr lang="en-US" sz="2000" dirty="0"/>
          </a:p>
        </p:txBody>
      </p:sp>
      <p:sp>
        <p:nvSpPr>
          <p:cNvPr id="3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clear problem statement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strong statement identifies the person, obstacle, and business consequence.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58368" y="1691640"/>
            <a:ext cx="2487168" cy="1216152"/>
          </a:xfrm>
          <a:prstGeom prst="roundRect">
            <a:avLst>
              <a:gd name="adj" fmla="val 4511"/>
            </a:avLst>
          </a:prstGeom>
          <a:solidFill>
            <a:srgbClr val="1677C8">
              <a:alpha val="97000"/>
            </a:srgbClr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22960" y="1847088"/>
            <a:ext cx="2148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WHO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804672" y="2176272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[Type of user]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3538728" y="1691640"/>
            <a:ext cx="2487168" cy="1216152"/>
          </a:xfrm>
          <a:prstGeom prst="roundRect">
            <a:avLst>
              <a:gd name="adj" fmla="val 4511"/>
            </a:avLst>
          </a:prstGeom>
          <a:solidFill>
            <a:srgbClr val="1B998B">
              <a:alpha val="97000"/>
            </a:srgbClr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703320" y="1847088"/>
            <a:ext cx="2148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STRUGGLES TO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3685032" y="2176272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[Complete a task]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6419088" y="1691640"/>
            <a:ext cx="2487168" cy="1216152"/>
          </a:xfrm>
          <a:prstGeom prst="roundRect">
            <a:avLst>
              <a:gd name="adj" fmla="val 4511"/>
            </a:avLst>
          </a:prstGeom>
          <a:solidFill>
            <a:srgbClr val="E6A23C">
              <a:alpha val="97000"/>
            </a:srgbClr>
          </a:solidFill>
          <a:ln w="12700">
            <a:solidFill>
              <a:srgbClr val="E6A2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583680" y="1847088"/>
            <a:ext cx="2148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BECAUSE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6565392" y="2176272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[Specific obstacle]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9299448" y="1691640"/>
            <a:ext cx="2487168" cy="1216152"/>
          </a:xfrm>
          <a:prstGeom prst="roundRect">
            <a:avLst>
              <a:gd name="adj" fmla="val 4511"/>
            </a:avLst>
          </a:prstGeom>
          <a:solidFill>
            <a:srgbClr val="C94C4C">
              <a:alpha val="97000"/>
            </a:srgbClr>
          </a:solidFill>
          <a:ln w="12700">
            <a:solidFill>
              <a:srgbClr val="C94C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9464040" y="1847088"/>
            <a:ext cx="2148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WHICH CAUSES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9445752" y="2176272"/>
            <a:ext cx="21945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[Measurable consequence]</a:t>
            </a:r>
            <a:endParaRPr lang="en-US" sz="1700" dirty="0"/>
          </a:p>
        </p:txBody>
      </p:sp>
      <p:sp>
        <p:nvSpPr>
          <p:cNvPr id="16" name="Shape 14"/>
          <p:cNvSpPr/>
          <p:nvPr/>
        </p:nvSpPr>
        <p:spPr>
          <a:xfrm>
            <a:off x="1143000" y="3657600"/>
            <a:ext cx="9902952" cy="1517904"/>
          </a:xfrm>
          <a:prstGeom prst="roundRect">
            <a:avLst>
              <a:gd name="adj" fmla="val 4819"/>
            </a:avLst>
          </a:prstGeom>
          <a:solidFill>
            <a:srgbClr val="EAF5FC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1344168" y="386791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6705" y="3960449"/>
            <a:ext cx="235549" cy="235549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1901952" y="3849624"/>
            <a:ext cx="893368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Example</a:t>
            </a:r>
            <a:endParaRPr lang="en-US" sz="1600" dirty="0"/>
          </a:p>
        </p:txBody>
      </p:sp>
      <p:sp>
        <p:nvSpPr>
          <p:cNvPr id="20" name="Text 17"/>
          <p:cNvSpPr/>
          <p:nvPr/>
        </p:nvSpPr>
        <p:spPr>
          <a:xfrm>
            <a:off x="1399032" y="4315968"/>
            <a:ext cx="939088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Small business owners struggle to follow up with new leads because inquiries arrive through several channels, causing delayed responses and lost sales.</a:t>
            </a:r>
            <a:endParaRPr lang="en-US" sz="1350" dirty="0"/>
          </a:p>
        </p:txBody>
      </p:sp>
      <p:sp>
        <p:nvSpPr>
          <p:cNvPr id="21" name="Text 18"/>
          <p:cNvSpPr/>
          <p:nvPr/>
        </p:nvSpPr>
        <p:spPr>
          <a:xfrm>
            <a:off x="1828800" y="5532120"/>
            <a:ext cx="85953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If the consequence is vague, the value will be hard to prove.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Problem or symptom?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Ask why until the solution targets the real source of the pain.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786384" y="1490472"/>
            <a:ext cx="10424160" cy="786384"/>
          </a:xfrm>
          <a:prstGeom prst="roundRect">
            <a:avLst>
              <a:gd name="adj" fmla="val 5814"/>
            </a:avLst>
          </a:prstGeom>
          <a:solidFill>
            <a:srgbClr val="FFF4DD"/>
          </a:solidFill>
          <a:ln w="15240">
            <a:solidFill>
              <a:srgbClr val="E6A2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96696" y="1581912"/>
            <a:ext cx="1234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00" b="1" dirty="0">
                <a:solidFill>
                  <a:srgbClr val="E6A23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SYMPTOM</a:t>
            </a:r>
            <a:endParaRPr lang="en-US" sz="1000" dirty="0"/>
          </a:p>
        </p:txBody>
      </p:sp>
      <p:sp>
        <p:nvSpPr>
          <p:cNvPr id="6" name="Text 4"/>
          <p:cNvSpPr/>
          <p:nvPr/>
        </p:nvSpPr>
        <p:spPr>
          <a:xfrm>
            <a:off x="2203704" y="1572768"/>
            <a:ext cx="879652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Reports take too long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1481328" y="2569464"/>
            <a:ext cx="9034272" cy="786384"/>
          </a:xfrm>
          <a:prstGeom prst="roundRect">
            <a:avLst>
              <a:gd name="adj" fmla="val 5814"/>
            </a:avLst>
          </a:prstGeom>
          <a:solidFill>
            <a:srgbClr val="EAF5FC"/>
          </a:solidFill>
          <a:ln w="1524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691640" y="2660904"/>
            <a:ext cx="1234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WHY?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2898648" y="2651760"/>
            <a:ext cx="74066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Employees gather information manually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2176272" y="3648456"/>
            <a:ext cx="7644384" cy="786384"/>
          </a:xfrm>
          <a:prstGeom prst="roundRect">
            <a:avLst>
              <a:gd name="adj" fmla="val 5814"/>
            </a:avLst>
          </a:prstGeom>
          <a:solidFill>
            <a:srgbClr val="DDF5F0"/>
          </a:solidFill>
          <a:ln w="1524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2386584" y="3739896"/>
            <a:ext cx="1234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00" b="1" dirty="0">
                <a:solidFill>
                  <a:srgbClr val="1B99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WHY?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3593592" y="3730752"/>
            <a:ext cx="60167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information lives in different systems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2871216" y="4727448"/>
            <a:ext cx="6254496" cy="786384"/>
          </a:xfrm>
          <a:prstGeom prst="roundRect">
            <a:avLst>
              <a:gd name="adj" fmla="val 5814"/>
            </a:avLst>
          </a:prstGeom>
          <a:solidFill>
            <a:srgbClr val="DDEAF4"/>
          </a:solidFill>
          <a:ln w="15240">
            <a:solidFill>
              <a:srgbClr val="102A4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3081528" y="4818888"/>
            <a:ext cx="1234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ROOT PROBLEM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288536" y="4809744"/>
            <a:ext cx="4626864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People cannot quickly access trusted, current information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965960" y="5888736"/>
            <a:ext cx="8229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C94C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Automating a broken process only helps it fail faster.</a:t>
            </a:r>
            <a:endParaRPr lang="en-US" sz="2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simple prioritization score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Score each factor from 1 to 5. Subtract risk.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58368" y="1417320"/>
            <a:ext cx="5303520" cy="566928"/>
          </a:xfrm>
          <a:prstGeom prst="roundRect">
            <a:avLst>
              <a:gd name="adj" fmla="val 6452"/>
            </a:avLst>
          </a:prstGeom>
          <a:solidFill>
            <a:srgbClr val="EAF5FC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868680" y="1490472"/>
            <a:ext cx="116128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IMPACT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2057400" y="1490472"/>
            <a:ext cx="3611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Time, money, or frustration removed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58368" y="2130552"/>
            <a:ext cx="5303520" cy="566928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68680" y="2203704"/>
            <a:ext cx="116128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FREQUENCY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2057400" y="2203704"/>
            <a:ext cx="3611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 often the problem happens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58368" y="2843784"/>
            <a:ext cx="5303520" cy="566928"/>
          </a:xfrm>
          <a:prstGeom prst="roundRect">
            <a:avLst>
              <a:gd name="adj" fmla="val 6452"/>
            </a:avLst>
          </a:prstGeom>
          <a:solidFill>
            <a:srgbClr val="EAF5FC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868680" y="2916936"/>
            <a:ext cx="116128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URGENCY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2057400" y="2916936"/>
            <a:ext cx="3611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 motivated people are now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658368" y="3557016"/>
            <a:ext cx="5303520" cy="566928"/>
          </a:xfrm>
          <a:prstGeom prst="roundRect">
            <a:avLst>
              <a:gd name="adj" fmla="val 6452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68680" y="3630168"/>
            <a:ext cx="116128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FEASIBILITY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2057400" y="3630168"/>
            <a:ext cx="3611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 quickly you can test it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658368" y="4270248"/>
            <a:ext cx="5303520" cy="566928"/>
          </a:xfrm>
          <a:prstGeom prst="roundRect">
            <a:avLst>
              <a:gd name="adj" fmla="val 6452"/>
            </a:avLst>
          </a:prstGeom>
          <a:solidFill>
            <a:srgbClr val="FFF4DD"/>
          </a:solidFill>
          <a:ln w="12700">
            <a:solidFill>
              <a:srgbClr val="E6A2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868680" y="4343400"/>
            <a:ext cx="1161288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b="1" dirty="0">
                <a:solidFill>
                  <a:srgbClr val="C94C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RISK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2057400" y="4343400"/>
            <a:ext cx="3611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happens if the solution is wrong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6537960" y="1481328"/>
            <a:ext cx="4709160" cy="3538728"/>
          </a:xfrm>
          <a:prstGeom prst="roundRect">
            <a:avLst>
              <a:gd name="adj" fmla="val 2067"/>
            </a:avLst>
          </a:prstGeom>
          <a:solidFill>
            <a:srgbClr val="102A43"/>
          </a:solidFill>
          <a:ln w="12700">
            <a:solidFill>
              <a:srgbClr val="102A43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8458200" y="1810512"/>
            <a:ext cx="658368" cy="658368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3041" y="1955353"/>
            <a:ext cx="368686" cy="368686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7406640" y="2651760"/>
            <a:ext cx="29718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FE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PRIORITY SCORE</a:t>
            </a:r>
            <a:endParaRPr lang="en-US" sz="1300" dirty="0"/>
          </a:p>
        </p:txBody>
      </p:sp>
      <p:sp>
        <p:nvSpPr>
          <p:cNvPr id="23" name="Text 20"/>
          <p:cNvSpPr/>
          <p:nvPr/>
        </p:nvSpPr>
        <p:spPr>
          <a:xfrm>
            <a:off x="7086600" y="3136392"/>
            <a:ext cx="361188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Impact + Frequency + Urgency + Feasibility</a:t>
            </a:r>
            <a:endParaRPr lang="en-US" sz="2100" dirty="0"/>
          </a:p>
        </p:txBody>
      </p:sp>
      <p:sp>
        <p:nvSpPr>
          <p:cNvPr id="24" name="Text 21"/>
          <p:cNvSpPr/>
          <p:nvPr/>
        </p:nvSpPr>
        <p:spPr>
          <a:xfrm>
            <a:off x="8092440" y="4114800"/>
            <a:ext cx="1600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7C76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 Risk</a:t>
            </a:r>
            <a:endParaRPr lang="en-US" sz="2400" dirty="0"/>
          </a:p>
        </p:txBody>
      </p:sp>
      <p:sp>
        <p:nvSpPr>
          <p:cNvPr id="25" name="Text 22"/>
          <p:cNvSpPr/>
          <p:nvPr/>
        </p:nvSpPr>
        <p:spPr>
          <a:xfrm>
            <a:off x="1143000" y="5614416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Start with a clear user, frequent pain, accessible data, and a low-risk first test.</a:t>
            </a:r>
            <a:endParaRPr lang="en-US" sz="1900" dirty="0"/>
          </a:p>
        </p:txBody>
      </p:sp>
      <p:sp>
        <p:nvSpPr>
          <p:cNvPr id="2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Does AI belong in the solution?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AI when it adds value. Use traditional software when the rules are predictable.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58368" y="1490472"/>
            <a:ext cx="5285232" cy="4187952"/>
          </a:xfrm>
          <a:prstGeom prst="roundRect">
            <a:avLst>
              <a:gd name="adj" fmla="val 1747"/>
            </a:avLst>
          </a:prstGeom>
          <a:solidFill>
            <a:srgbClr val="EAF5FC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59536" y="1700784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73" y="1793321"/>
            <a:ext cx="235549" cy="23554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17320" y="1682496"/>
            <a:ext cx="43159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may help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14400" y="2148840"/>
            <a:ext cx="4773168" cy="33558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Summarize unstructured information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Draft or transform content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Find patterns across text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Classify or route requests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Answer questions using approved information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254496" y="1490472"/>
            <a:ext cx="5285232" cy="4187952"/>
          </a:xfrm>
          <a:prstGeom prst="roundRect">
            <a:avLst>
              <a:gd name="adj" fmla="val 1747"/>
            </a:avLst>
          </a:prstGeom>
          <a:solidFill>
            <a:srgbClr val="DDF5F0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6455664" y="1700784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8201" y="1793321"/>
            <a:ext cx="235549" cy="235549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013448" y="1682496"/>
            <a:ext cx="43159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Traditional software may be better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6510528" y="2148840"/>
            <a:ext cx="4773168" cy="33558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Rules are fixed and predictable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result must always be exact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form or calculation solves the problem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filter or notification is enough</a:t>
            </a:r>
            <a:endParaRPr lang="en-US" sz="1350" dirty="0"/>
          </a:p>
          <a:p>
            <a:pPr marL="0" indent="0">
              <a:buNone/>
            </a:pPr>
            <a:endParaRPr lang="en-US" sz="1350" dirty="0"/>
          </a:p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AI adds cost without adding value</a:t>
            </a:r>
            <a:endParaRPr lang="en-US" sz="1350" dirty="0"/>
          </a:p>
        </p:txBody>
      </p:sp>
      <p:sp>
        <p:nvSpPr>
          <p:cNvPr id="14" name="Text 10"/>
          <p:cNvSpPr/>
          <p:nvPr/>
        </p:nvSpPr>
        <p:spPr>
          <a:xfrm>
            <a:off x="1828800" y="5870448"/>
            <a:ext cx="8549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Choose the simplest technology that solves the problem.</a:t>
            </a:r>
            <a:endParaRPr lang="en-US" sz="2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MVP contract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Five decisions keep the first version small and testable.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932688" y="1417320"/>
            <a:ext cx="530352" cy="530352"/>
          </a:xfrm>
          <a:prstGeom prst="ellipse">
            <a:avLst/>
          </a:prstGeom>
          <a:solidFill>
            <a:srgbClr val="1677C8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932688" y="1417320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719072" y="1472184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user is...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6675120" y="1700784"/>
            <a:ext cx="4407408" cy="0"/>
          </a:xfrm>
          <a:prstGeom prst="line">
            <a:avLst/>
          </a:prstGeom>
          <a:noFill/>
          <a:ln w="1905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932688" y="2203704"/>
            <a:ext cx="530352" cy="530352"/>
          </a:xfrm>
          <a:prstGeom prst="ellipse">
            <a:avLst/>
          </a:prstGeom>
          <a:solidFill>
            <a:srgbClr val="1677C8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932688" y="2203704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719072" y="2258568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problem is...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6675120" y="2487168"/>
            <a:ext cx="4407408" cy="0"/>
          </a:xfrm>
          <a:prstGeom prst="line">
            <a:avLst/>
          </a:prstGeom>
          <a:noFill/>
          <a:ln w="1905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932688" y="2990088"/>
            <a:ext cx="530352" cy="530352"/>
          </a:xfrm>
          <a:prstGeom prst="ellipse">
            <a:avLst/>
          </a:prstGeom>
          <a:solidFill>
            <a:srgbClr val="1677C8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32688" y="2990088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1719072" y="3044952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MVP helps them...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6675120" y="3273552"/>
            <a:ext cx="4407408" cy="0"/>
          </a:xfrm>
          <a:prstGeom prst="line">
            <a:avLst/>
          </a:prstGeom>
          <a:noFill/>
          <a:ln w="1905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932688" y="3776472"/>
            <a:ext cx="530352" cy="530352"/>
          </a:xfrm>
          <a:prstGeom prst="ellipse">
            <a:avLst/>
          </a:prstGeom>
          <a:solidFill>
            <a:srgbClr val="1677C8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32688" y="3776472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1719072" y="3831336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essential workflow is...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6675120" y="4059936"/>
            <a:ext cx="4407408" cy="0"/>
          </a:xfrm>
          <a:prstGeom prst="line">
            <a:avLst/>
          </a:prstGeom>
          <a:noFill/>
          <a:ln w="1905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932688" y="4562856"/>
            <a:ext cx="530352" cy="530352"/>
          </a:xfrm>
          <a:prstGeom prst="ellipse">
            <a:avLst/>
          </a:prstGeom>
          <a:solidFill>
            <a:srgbClr val="1B998B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932688" y="4562856"/>
            <a:ext cx="53035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1719072" y="461772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 will know it works when...</a:t>
            </a:r>
            <a:endParaRPr lang="en-US" sz="2000" dirty="0"/>
          </a:p>
        </p:txBody>
      </p:sp>
      <p:sp>
        <p:nvSpPr>
          <p:cNvPr id="23" name="Shape 21"/>
          <p:cNvSpPr/>
          <p:nvPr/>
        </p:nvSpPr>
        <p:spPr>
          <a:xfrm>
            <a:off x="6675120" y="4846320"/>
            <a:ext cx="4407408" cy="0"/>
          </a:xfrm>
          <a:prstGeom prst="line">
            <a:avLst/>
          </a:prstGeom>
          <a:noFill/>
          <a:ln w="19050">
            <a:solidFill>
              <a:srgbClr val="D9E2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1828800" y="5632704"/>
            <a:ext cx="2057400" cy="347472"/>
          </a:xfrm>
          <a:prstGeom prst="roundRect">
            <a:avLst>
              <a:gd name="adj" fmla="val 21053"/>
            </a:avLst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1920240" y="5632704"/>
            <a:ext cx="18745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USER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5010912" y="5632704"/>
            <a:ext cx="2057400" cy="347472"/>
          </a:xfrm>
          <a:prstGeom prst="roundRect">
            <a:avLst>
              <a:gd name="adj" fmla="val 21053"/>
            </a:avLst>
          </a:prstGeom>
          <a:solidFill>
            <a:srgbClr val="DDF5F0"/>
          </a:solidFill>
          <a:ln w="12700">
            <a:solidFill>
              <a:srgbClr val="DDF5F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5102352" y="5632704"/>
            <a:ext cx="18745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D8C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WORKFLOW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8193024" y="5632704"/>
            <a:ext cx="2057400" cy="347472"/>
          </a:xfrm>
          <a:prstGeom prst="roundRect">
            <a:avLst>
              <a:gd name="adj" fmla="val 21053"/>
            </a:avLst>
          </a:prstGeom>
          <a:solidFill>
            <a:srgbClr val="FFF4DD"/>
          </a:solidFill>
          <a:ln w="12700">
            <a:solidFill>
              <a:srgbClr val="FFF4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284464" y="5632704"/>
            <a:ext cx="18745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C94C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RESULT</a:t>
            </a:r>
            <a:endParaRPr lang="en-US" sz="1100" dirty="0"/>
          </a:p>
        </p:txBody>
      </p:sp>
      <p:sp>
        <p:nvSpPr>
          <p:cNvPr id="3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makes the first version?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Separate the test from the wish list.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21792" y="1481328"/>
            <a:ext cx="3447288" cy="4160520"/>
          </a:xfrm>
          <a:prstGeom prst="roundRect">
            <a:avLst>
              <a:gd name="adj" fmla="val 2122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1947672" y="1783080"/>
            <a:ext cx="786384" cy="786384"/>
          </a:xfrm>
          <a:prstGeom prst="ellipse">
            <a:avLst/>
          </a:prstGeom>
          <a:solidFill>
            <a:srgbClr val="1B998B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696" y="1975104"/>
            <a:ext cx="402336" cy="40233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41832" y="2761488"/>
            <a:ext cx="28072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B99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MUST HAVE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41832" y="3182112"/>
            <a:ext cx="280720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Needed to test the main idea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1143000" y="3858768"/>
            <a:ext cx="2532888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user type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workflow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Human review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success measure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4462272" y="1481328"/>
            <a:ext cx="3447288" cy="4160520"/>
          </a:xfrm>
          <a:prstGeom prst="roundRect">
            <a:avLst>
              <a:gd name="adj" fmla="val 2122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5788152" y="1783080"/>
            <a:ext cx="786384" cy="786384"/>
          </a:xfrm>
          <a:prstGeom prst="ellipse">
            <a:avLst/>
          </a:prstGeom>
          <a:solidFill>
            <a:srgbClr val="1677C8"/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0176" y="1975104"/>
            <a:ext cx="402336" cy="402336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4782312" y="2761488"/>
            <a:ext cx="28072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LATER</a:t>
            </a:r>
            <a:endParaRPr lang="en-US" sz="1600" dirty="0"/>
          </a:p>
        </p:txBody>
      </p:sp>
      <p:sp>
        <p:nvSpPr>
          <p:cNvPr id="14" name="Text 10"/>
          <p:cNvSpPr/>
          <p:nvPr/>
        </p:nvSpPr>
        <p:spPr>
          <a:xfrm>
            <a:off x="4782312" y="3182112"/>
            <a:ext cx="280720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Useful after the idea works</a:t>
            </a:r>
            <a:endParaRPr lang="en-US" sz="1400" dirty="0"/>
          </a:p>
        </p:txBody>
      </p:sp>
      <p:sp>
        <p:nvSpPr>
          <p:cNvPr id="15" name="Text 11"/>
          <p:cNvSpPr/>
          <p:nvPr/>
        </p:nvSpPr>
        <p:spPr>
          <a:xfrm>
            <a:off x="4983480" y="3858768"/>
            <a:ext cx="2532888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Extra integrations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More user roles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Automation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Advanced reporting</a:t>
            </a:r>
            <a:endParaRPr lang="en-US" sz="1400" dirty="0"/>
          </a:p>
        </p:txBody>
      </p:sp>
      <p:sp>
        <p:nvSpPr>
          <p:cNvPr id="16" name="Shape 12"/>
          <p:cNvSpPr/>
          <p:nvPr/>
        </p:nvSpPr>
        <p:spPr>
          <a:xfrm>
            <a:off x="8302752" y="1481328"/>
            <a:ext cx="3447288" cy="4160520"/>
          </a:xfrm>
          <a:prstGeom prst="roundRect">
            <a:avLst>
              <a:gd name="adj" fmla="val 2122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3"/>
          <p:cNvSpPr/>
          <p:nvPr/>
        </p:nvSpPr>
        <p:spPr>
          <a:xfrm>
            <a:off x="9628632" y="1783080"/>
            <a:ext cx="786384" cy="786384"/>
          </a:xfrm>
          <a:prstGeom prst="ellipse">
            <a:avLst/>
          </a:prstGeom>
          <a:solidFill>
            <a:srgbClr val="C94C4C"/>
          </a:solidFill>
          <a:ln w="12700">
            <a:solidFill>
              <a:srgbClr val="C94C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0656" y="1975104"/>
            <a:ext cx="402336" cy="402336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8622792" y="2761488"/>
            <a:ext cx="2807208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C94C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REMOVE</a:t>
            </a: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8622792" y="3182112"/>
            <a:ext cx="2807208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buNone/>
            </a:pPr>
            <a:r>
              <a:rPr lang="en-US" sz="14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Interesting but unrelated to the test</a:t>
            </a:r>
            <a:endParaRPr lang="en-US" sz="1400" dirty="0"/>
          </a:p>
        </p:txBody>
      </p:sp>
      <p:sp>
        <p:nvSpPr>
          <p:cNvPr id="21" name="Text 16"/>
          <p:cNvSpPr/>
          <p:nvPr/>
        </p:nvSpPr>
        <p:spPr>
          <a:xfrm>
            <a:off x="8823960" y="3858768"/>
            <a:ext cx="2532888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use case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Complex billing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Perfect branding</a:t>
            </a:r>
            <a:endParaRPr lang="en-US" sz="1400" dirty="0"/>
          </a:p>
          <a:p>
            <a:pPr marL="195580" indent="-195580">
              <a:buSzPct val="100000"/>
              <a:buChar char="•"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Nice-to-have features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the MVP in Lovable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Give Lovable enough context to build the right test.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566928" y="141732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EAF5FC"/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694944" y="152704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097280" y="151790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User + problem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3429000" y="141732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EAF5FC"/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557016" y="152704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3959352" y="151790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workflow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6291072" y="141732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EAF5FC"/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419088" y="152704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821424" y="151790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Minimum screens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9153144" y="141732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EAF5FC"/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9281160" y="152704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9683496" y="151790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Data needed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566928" y="251460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EAF5FC"/>
          </a:solidFill>
          <a:ln w="1270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94944" y="262432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677C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1097280" y="261518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Rules + limits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3429000" y="251460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DDF5F0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3557016" y="262432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99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3959352" y="261518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Generate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6291072" y="251460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DDF5F0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6419088" y="262432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99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6821424" y="261518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9153144" y="2514600"/>
            <a:ext cx="2514600" cy="758952"/>
          </a:xfrm>
          <a:prstGeom prst="roundRect">
            <a:avLst>
              <a:gd name="adj" fmla="val 6024"/>
            </a:avLst>
          </a:prstGeom>
          <a:solidFill>
            <a:srgbClr val="DDF5F0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9281160" y="2624328"/>
            <a:ext cx="3474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B99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9683496" y="2615184"/>
            <a:ext cx="1783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Improve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658368" y="3886200"/>
            <a:ext cx="10881360" cy="1572768"/>
          </a:xfrm>
          <a:prstGeom prst="roundRect">
            <a:avLst>
              <a:gd name="adj" fmla="val 3488"/>
            </a:avLst>
          </a:prstGeom>
          <a:solidFill>
            <a:srgbClr val="F0FAF8"/>
          </a:solidFill>
          <a:ln w="1524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96112" y="4096512"/>
            <a:ext cx="24231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b="1" dirty="0">
                <a:solidFill>
                  <a:srgbClr val="1B99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EXAMPLE STARTING PROMPT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896112" y="4462272"/>
            <a:ext cx="1031443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a simple app for small business owners. Collect a new customer inquiry, create a draft follow-up, and require the user to approve it. Do not send messages automatically or collect sensitive personal information. Clearly warn that AI output may contain errors.</a:t>
            </a:r>
            <a:endParaRPr lang="en-US" sz="1400" dirty="0"/>
          </a:p>
        </p:txBody>
      </p:sp>
      <p:sp>
        <p:nvSpPr>
          <p:cNvPr id="3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789920" cy="5760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0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Security belongs in the MVP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85216" y="1005840"/>
            <a:ext cx="10698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627D9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 safeguards before real users and real data enter the product.</a:t>
            </a:r>
            <a:endParaRPr lang="en-US" sz="1500" dirty="0"/>
          </a:p>
        </p:txBody>
      </p:sp>
      <p:sp>
        <p:nvSpPr>
          <p:cNvPr id="4" name="Shape 2"/>
          <p:cNvSpPr/>
          <p:nvPr/>
        </p:nvSpPr>
        <p:spPr>
          <a:xfrm>
            <a:off x="640080" y="1371600"/>
            <a:ext cx="5303520" cy="1115568"/>
          </a:xfrm>
          <a:prstGeom prst="roundRect">
            <a:avLst>
              <a:gd name="adj" fmla="val 6557"/>
            </a:avLst>
          </a:prstGeom>
          <a:solidFill>
            <a:srgbClr val="F5F8FA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41248" y="158191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85" y="1674449"/>
            <a:ext cx="235549" cy="23554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399032" y="1563624"/>
            <a:ext cx="4334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Collect less data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896112" y="2029968"/>
            <a:ext cx="47914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Ask only for information the product needs.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355080" y="1371600"/>
            <a:ext cx="5303520" cy="1115568"/>
          </a:xfrm>
          <a:prstGeom prst="roundRect">
            <a:avLst>
              <a:gd name="adj" fmla="val 6557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6556248" y="158191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8785" y="1674449"/>
            <a:ext cx="235549" cy="235549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114032" y="1563624"/>
            <a:ext cx="4334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Protect access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6611112" y="2029968"/>
            <a:ext cx="47914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secure secret storage, sign-in, and database permissions.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640080" y="2788920"/>
            <a:ext cx="5303520" cy="1115568"/>
          </a:xfrm>
          <a:prstGeom prst="roundRect">
            <a:avLst>
              <a:gd name="adj" fmla="val 6557"/>
            </a:avLst>
          </a:prstGeom>
          <a:solidFill>
            <a:srgbClr val="F5F8FA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1"/>
          <p:cNvSpPr/>
          <p:nvPr/>
        </p:nvSpPr>
        <p:spPr>
          <a:xfrm>
            <a:off x="841248" y="299923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785" y="3091769"/>
            <a:ext cx="235549" cy="235549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399032" y="2980944"/>
            <a:ext cx="4334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Keep a human involved</a:t>
            </a:r>
            <a:endParaRPr lang="en-US" sz="1600" dirty="0"/>
          </a:p>
        </p:txBody>
      </p:sp>
      <p:sp>
        <p:nvSpPr>
          <p:cNvPr id="18" name="Text 13"/>
          <p:cNvSpPr/>
          <p:nvPr/>
        </p:nvSpPr>
        <p:spPr>
          <a:xfrm>
            <a:off x="896112" y="3447288"/>
            <a:ext cx="47914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Require review before important or high-impact actions.</a:t>
            </a:r>
            <a:endParaRPr lang="en-US" sz="1350" dirty="0"/>
          </a:p>
        </p:txBody>
      </p:sp>
      <p:sp>
        <p:nvSpPr>
          <p:cNvPr id="19" name="Shape 14"/>
          <p:cNvSpPr/>
          <p:nvPr/>
        </p:nvSpPr>
        <p:spPr>
          <a:xfrm>
            <a:off x="6355080" y="2788920"/>
            <a:ext cx="5303520" cy="1115568"/>
          </a:xfrm>
          <a:prstGeom prst="roundRect">
            <a:avLst>
              <a:gd name="adj" fmla="val 6557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5"/>
          <p:cNvSpPr/>
          <p:nvPr/>
        </p:nvSpPr>
        <p:spPr>
          <a:xfrm>
            <a:off x="6556248" y="299923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8785" y="3091769"/>
            <a:ext cx="235549" cy="235549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114032" y="2980944"/>
            <a:ext cx="4334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Test failures</a:t>
            </a:r>
            <a:endParaRPr lang="en-US" sz="1600" dirty="0"/>
          </a:p>
        </p:txBody>
      </p:sp>
      <p:sp>
        <p:nvSpPr>
          <p:cNvPr id="23" name="Text 17"/>
          <p:cNvSpPr/>
          <p:nvPr/>
        </p:nvSpPr>
        <p:spPr>
          <a:xfrm>
            <a:off x="6611112" y="3447288"/>
            <a:ext cx="47914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Try incorrect, harmful, biased, and unexpected inputs.</a:t>
            </a:r>
            <a:endParaRPr lang="en-US" sz="1350" dirty="0"/>
          </a:p>
        </p:txBody>
      </p:sp>
      <p:sp>
        <p:nvSpPr>
          <p:cNvPr id="24" name="Shape 18"/>
          <p:cNvSpPr/>
          <p:nvPr/>
        </p:nvSpPr>
        <p:spPr>
          <a:xfrm>
            <a:off x="640080" y="4206240"/>
            <a:ext cx="5303520" cy="1115568"/>
          </a:xfrm>
          <a:prstGeom prst="roundRect">
            <a:avLst>
              <a:gd name="adj" fmla="val 6557"/>
            </a:avLst>
          </a:prstGeom>
          <a:solidFill>
            <a:srgbClr val="F5F8FA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Shape 19"/>
          <p:cNvSpPr/>
          <p:nvPr/>
        </p:nvSpPr>
        <p:spPr>
          <a:xfrm>
            <a:off x="841248" y="441655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26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785" y="4509089"/>
            <a:ext cx="235549" cy="235549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399032" y="4398264"/>
            <a:ext cx="4334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Check every provider</a:t>
            </a:r>
            <a:endParaRPr lang="en-US" sz="1600" dirty="0"/>
          </a:p>
        </p:txBody>
      </p:sp>
      <p:sp>
        <p:nvSpPr>
          <p:cNvPr id="28" name="Text 21"/>
          <p:cNvSpPr/>
          <p:nvPr/>
        </p:nvSpPr>
        <p:spPr>
          <a:xfrm>
            <a:off x="896112" y="4864608"/>
            <a:ext cx="47914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Review privacy, retention, and model-training policies.</a:t>
            </a:r>
            <a:endParaRPr lang="en-US" sz="1350" dirty="0"/>
          </a:p>
        </p:txBody>
      </p:sp>
      <p:sp>
        <p:nvSpPr>
          <p:cNvPr id="29" name="Shape 22"/>
          <p:cNvSpPr/>
          <p:nvPr/>
        </p:nvSpPr>
        <p:spPr>
          <a:xfrm>
            <a:off x="6355080" y="4206240"/>
            <a:ext cx="5303520" cy="1115568"/>
          </a:xfrm>
          <a:prstGeom prst="roundRect">
            <a:avLst>
              <a:gd name="adj" fmla="val 6557"/>
            </a:avLst>
          </a:prstGeom>
          <a:solidFill>
            <a:srgbClr val="FFFFFF"/>
          </a:solidFill>
          <a:ln w="12700">
            <a:solidFill>
              <a:srgbClr val="D9E2EC"/>
            </a:solidFill>
            <a:prstDash val="solid"/>
          </a:ln>
          <a:effectLst>
            <a:outerShdw blurRad="12700" dist="50800" dir="2700000" algn="bl" rotWithShape="0">
              <a:srgbClr val="AAB7C4">
                <a:alpha val="13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Shape 23"/>
          <p:cNvSpPr/>
          <p:nvPr/>
        </p:nvSpPr>
        <p:spPr>
          <a:xfrm>
            <a:off x="6556248" y="4416552"/>
            <a:ext cx="420624" cy="420624"/>
          </a:xfrm>
          <a:prstGeom prst="ellipse">
            <a:avLst/>
          </a:prstGeom>
          <a:solidFill>
            <a:srgbClr val="EAF5FC"/>
          </a:solidFill>
          <a:ln w="12700">
            <a:solidFill>
              <a:srgbClr val="EAF5F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8785" y="4509089"/>
            <a:ext cx="235549" cy="235549"/>
          </a:xfrm>
          <a:prstGeom prst="rect">
            <a:avLst/>
          </a:prstGeom>
        </p:spPr>
      </p:pic>
      <p:sp>
        <p:nvSpPr>
          <p:cNvPr id="32" name="Text 24"/>
          <p:cNvSpPr/>
          <p:nvPr/>
        </p:nvSpPr>
        <p:spPr>
          <a:xfrm>
            <a:off x="7114032" y="4398264"/>
            <a:ext cx="4334256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 for control</a:t>
            </a:r>
            <a:endParaRPr lang="en-US" sz="1600" dirty="0"/>
          </a:p>
        </p:txBody>
      </p:sp>
      <p:sp>
        <p:nvSpPr>
          <p:cNvPr id="33" name="Text 25"/>
          <p:cNvSpPr/>
          <p:nvPr/>
        </p:nvSpPr>
        <p:spPr>
          <a:xfrm>
            <a:off x="6611112" y="4864608"/>
            <a:ext cx="4791456" cy="2834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243B5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Let users report errors and correct or delete stored data.</a:t>
            </a:r>
            <a:endParaRPr lang="en-US" sz="1350" dirty="0"/>
          </a:p>
        </p:txBody>
      </p:sp>
      <p:sp>
        <p:nvSpPr>
          <p:cNvPr id="34" name="Text 26"/>
          <p:cNvSpPr/>
          <p:nvPr/>
        </p:nvSpPr>
        <p:spPr>
          <a:xfrm>
            <a:off x="960120" y="5715000"/>
            <a:ext cx="102412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C94C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If public exposure would create a serious problem, do not enter the information until you understand how the tool handles it.</a:t>
            </a:r>
            <a:endParaRPr lang="en-US" sz="1800" dirty="0"/>
          </a:p>
        </p:txBody>
      </p:sp>
      <p:sp>
        <p:nvSpPr>
          <p:cNvPr id="3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04320" y="6473952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29AB1"/>
                </a:solidFill>
                <a:latin typeface="Arial"/>
                <a:ea typeface="Arial"/>
                <a:cs typeface="Arial"/>
              </a:defRPr>
            </a:lvl1pPr>
          </a:lstStyle>
          <a:p>
            <a:pPr algn="l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02A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" y="658368"/>
            <a:ext cx="658368" cy="65836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600200" y="603504"/>
            <a:ext cx="97840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Responsible use and clear disclaimers</a:t>
            </a:r>
            <a:endParaRPr lang="en-US" sz="3100" dirty="0"/>
          </a:p>
        </p:txBody>
      </p:sp>
      <p:sp>
        <p:nvSpPr>
          <p:cNvPr id="4" name="Shape 1"/>
          <p:cNvSpPr/>
          <p:nvPr/>
        </p:nvSpPr>
        <p:spPr>
          <a:xfrm>
            <a:off x="713232" y="1572768"/>
            <a:ext cx="10771632" cy="1417320"/>
          </a:xfrm>
          <a:prstGeom prst="roundRect">
            <a:avLst>
              <a:gd name="adj" fmla="val 3871"/>
            </a:avLst>
          </a:prstGeom>
          <a:solidFill>
            <a:srgbClr val="173B59"/>
          </a:solidFill>
          <a:ln w="1524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/>
          <p:nvPr/>
        </p:nvSpPr>
        <p:spPr>
          <a:xfrm>
            <a:off x="987552" y="1828800"/>
            <a:ext cx="1022299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This product uses artificial intelligence to generate or assist with content. AI-generated results may be incomplete, incorrect, or inappropriate. Review all outputs before relying on them.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749808" y="3355848"/>
            <a:ext cx="2331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7FD8C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Tell users what AI does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3081528" y="3355848"/>
            <a:ext cx="2880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Explain its role in plain language.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6236208" y="3355848"/>
            <a:ext cx="2331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7FD8C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Set clear limits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8567928" y="3355848"/>
            <a:ext cx="2880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 legal, medical, or financial disclaimers when relevant.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749808" y="4407408"/>
            <a:ext cx="2331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7FD8C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Explain data handling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3081528" y="4407408"/>
            <a:ext cx="2880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Say what you collect, store, share, and delete.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6236208" y="4407408"/>
            <a:ext cx="2331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7FD8C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Get qualified review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8567928" y="4407408"/>
            <a:ext cx="2880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D9F0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High-impact and regulated products need legal and security review.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960120" y="5614416"/>
            <a:ext cx="10259568" cy="676656"/>
          </a:xfrm>
          <a:prstGeom prst="roundRect">
            <a:avLst>
              <a:gd name="adj" fmla="val 6757"/>
            </a:avLst>
          </a:prstGeom>
          <a:solidFill>
            <a:srgbClr val="1B998B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1188720" y="5733288"/>
            <a:ext cx="98023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painful problem. One useful workflow. One real person to test it.</a:t>
            </a:r>
            <a:endParaRPr lang="en-US" sz="2100" dirty="0"/>
          </a:p>
        </p:txBody>
      </p:sp>
      <p:sp>
        <p:nvSpPr>
          <p:cNvPr id="16" name="Text 13"/>
          <p:cNvSpPr/>
          <p:nvPr/>
        </p:nvSpPr>
        <p:spPr>
          <a:xfrm>
            <a:off x="777240" y="6473952"/>
            <a:ext cx="6400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dirty="0">
                <a:solidFill>
                  <a:srgbClr val="BFE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Sample disclaimer language is a starting point, not legal advice.</a:t>
            </a:r>
            <a:endParaRPr lang="en-US" sz="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159F2-FB2E-62E1-7996-0ADE115D3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>
            <a:extLst>
              <a:ext uri="{FF2B5EF4-FFF2-40B4-BE49-F238E27FC236}">
                <a16:creationId xmlns:a16="http://schemas.microsoft.com/office/drawing/2014/main" id="{24DEC0BB-E3F5-FCDA-E46C-93D35218957A}"/>
              </a:ext>
            </a:extLst>
          </p:cNvPr>
          <p:cNvSpPr/>
          <p:nvPr/>
        </p:nvSpPr>
        <p:spPr>
          <a:xfrm>
            <a:off x="1600200" y="603504"/>
            <a:ext cx="97840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Responsible use and clear disclaimers</a:t>
            </a:r>
            <a:endParaRPr lang="en-US" sz="3100" dirty="0"/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8F86CF64-45EB-0295-7B6B-3260F2E29488}"/>
              </a:ext>
            </a:extLst>
          </p:cNvPr>
          <p:cNvSpPr/>
          <p:nvPr/>
        </p:nvSpPr>
        <p:spPr>
          <a:xfrm>
            <a:off x="704088" y="356616"/>
            <a:ext cx="10771632" cy="1417320"/>
          </a:xfrm>
          <a:prstGeom prst="roundRect">
            <a:avLst>
              <a:gd name="adj" fmla="val 3871"/>
            </a:avLst>
          </a:prstGeom>
          <a:solidFill>
            <a:srgbClr val="173B59"/>
          </a:solidFill>
          <a:ln w="15240">
            <a:solidFill>
              <a:srgbClr val="1677C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071E7DF1-F4CD-5355-00CA-F5B737559363}"/>
              </a:ext>
            </a:extLst>
          </p:cNvPr>
          <p:cNvSpPr/>
          <p:nvPr/>
        </p:nvSpPr>
        <p:spPr>
          <a:xfrm>
            <a:off x="704088" y="644652"/>
            <a:ext cx="1022299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Contact Us:</a:t>
            </a:r>
            <a:endParaRPr lang="en-US" sz="4400" dirty="0"/>
          </a:p>
        </p:txBody>
      </p:sp>
      <p:sp>
        <p:nvSpPr>
          <p:cNvPr id="14" name="Shape 11">
            <a:extLst>
              <a:ext uri="{FF2B5EF4-FFF2-40B4-BE49-F238E27FC236}">
                <a16:creationId xmlns:a16="http://schemas.microsoft.com/office/drawing/2014/main" id="{C8E8E3A6-6C39-C127-1C2A-F28452FE5A33}"/>
              </a:ext>
            </a:extLst>
          </p:cNvPr>
          <p:cNvSpPr/>
          <p:nvPr/>
        </p:nvSpPr>
        <p:spPr>
          <a:xfrm>
            <a:off x="960120" y="5614416"/>
            <a:ext cx="10259568" cy="676656"/>
          </a:xfrm>
          <a:prstGeom prst="roundRect">
            <a:avLst>
              <a:gd name="adj" fmla="val 6757"/>
            </a:avLst>
          </a:prstGeom>
          <a:solidFill>
            <a:srgbClr val="1B998B"/>
          </a:solidFill>
          <a:ln w="12700">
            <a:solidFill>
              <a:srgbClr val="1B998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2">
            <a:extLst>
              <a:ext uri="{FF2B5EF4-FFF2-40B4-BE49-F238E27FC236}">
                <a16:creationId xmlns:a16="http://schemas.microsoft.com/office/drawing/2014/main" id="{B8C8744C-10E4-24F9-5A3E-567784DCD45C}"/>
              </a:ext>
            </a:extLst>
          </p:cNvPr>
          <p:cNvSpPr/>
          <p:nvPr/>
        </p:nvSpPr>
        <p:spPr>
          <a:xfrm>
            <a:off x="1188720" y="5733288"/>
            <a:ext cx="980236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Follow for more AI tips and tricks</a:t>
            </a:r>
            <a:endParaRPr lang="en-US" sz="2100" dirty="0"/>
          </a:p>
        </p:txBody>
      </p:sp>
      <p:sp>
        <p:nvSpPr>
          <p:cNvPr id="16" name="Text 13">
            <a:extLst>
              <a:ext uri="{FF2B5EF4-FFF2-40B4-BE49-F238E27FC236}">
                <a16:creationId xmlns:a16="http://schemas.microsoft.com/office/drawing/2014/main" id="{135B9450-DBE2-55C4-1082-6F97D489539F}"/>
              </a:ext>
            </a:extLst>
          </p:cNvPr>
          <p:cNvSpPr/>
          <p:nvPr/>
        </p:nvSpPr>
        <p:spPr>
          <a:xfrm>
            <a:off x="777240" y="6473952"/>
            <a:ext cx="6400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dirty="0">
                <a:solidFill>
                  <a:srgbClr val="BFE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Sample disclaimer language is a starting point, not legal advice.</a:t>
            </a:r>
            <a:endParaRPr lang="en-US" sz="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6758C6-C4D0-25AE-6BAF-2AF6940F0CAE}"/>
              </a:ext>
            </a:extLst>
          </p:cNvPr>
          <p:cNvSpPr txBox="1"/>
          <p:nvPr/>
        </p:nvSpPr>
        <p:spPr>
          <a:xfrm>
            <a:off x="483449" y="4184730"/>
            <a:ext cx="3624476" cy="260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https://elevateaistudio.com/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E6068B9-DBDA-49FA-B6B1-0CB9D5B8D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449" y="3119982"/>
            <a:ext cx="1653683" cy="108975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0067915-6F31-B2DF-D45F-3688E2672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1913" y="4753145"/>
            <a:ext cx="1676545" cy="57155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56E9509-4090-5D11-4564-C1BBAD30CA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230" y="4849090"/>
            <a:ext cx="1143099" cy="39627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66F2865-5D13-C1D6-8D05-FEC2ACF23F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8661" y="3377862"/>
            <a:ext cx="1213759" cy="141468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8FC23C0-50E9-668C-E1CD-F779D6F2F5FE}"/>
              </a:ext>
            </a:extLst>
          </p:cNvPr>
          <p:cNvSpPr/>
          <p:nvPr/>
        </p:nvSpPr>
        <p:spPr>
          <a:xfrm>
            <a:off x="991376" y="1950621"/>
            <a:ext cx="4672305" cy="971920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3200" dirty="0"/>
              <a:t>Shauna Sprague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12BEF35-731B-A497-0434-832ED77CC01A}"/>
              </a:ext>
            </a:extLst>
          </p:cNvPr>
          <p:cNvSpPr/>
          <p:nvPr/>
        </p:nvSpPr>
        <p:spPr>
          <a:xfrm>
            <a:off x="6711975" y="1950621"/>
            <a:ext cx="4672305" cy="914400"/>
          </a:xfrm>
          <a:prstGeom prst="rect">
            <a:avLst/>
          </a:prstGeom>
          <a:noFill/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en-US" sz="3200" dirty="0"/>
              <a:t>Mark Hammock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2ED69780-3F19-9F7A-B33B-CB887874A4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21488" y="3355842"/>
            <a:ext cx="1522337" cy="1436706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DBEECA0B-177D-06B5-F51A-E7EF861B0C43}"/>
              </a:ext>
            </a:extLst>
          </p:cNvPr>
          <p:cNvSpPr txBox="1"/>
          <p:nvPr/>
        </p:nvSpPr>
        <p:spPr>
          <a:xfrm>
            <a:off x="2418661" y="2999637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Instagram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5DADFC1-BFFE-EDBE-5F37-9F96C8B192F7}"/>
              </a:ext>
            </a:extLst>
          </p:cNvPr>
          <p:cNvSpPr txBox="1"/>
          <p:nvPr/>
        </p:nvSpPr>
        <p:spPr>
          <a:xfrm>
            <a:off x="4054306" y="2984612"/>
            <a:ext cx="105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LinkedIn</a:t>
            </a:r>
          </a:p>
        </p:txBody>
      </p:sp>
    </p:spTree>
    <p:extLst>
      <p:ext uri="{BB962C8B-B14F-4D97-AF65-F5344CB8AC3E}">
        <p14:creationId xmlns:p14="http://schemas.microsoft.com/office/powerpoint/2010/main" val="3149169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1063</Words>
  <Application>Microsoft Office PowerPoint</Application>
  <PresentationFormat>Widescreen</PresentationFormat>
  <Paragraphs>236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Elevate AI Studio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Stop Chasing AI. Start Solving Problems.</dc:title>
  <dc:subject>Problem-first AI product development and responsible MVP creation with Lovable</dc:subject>
  <dc:creator>Elevate AI Studio</dc:creator>
  <cp:lastModifiedBy>SHAUNA SPRAGUE</cp:lastModifiedBy>
  <cp:revision>3</cp:revision>
  <dcterms:created xsi:type="dcterms:W3CDTF">2026-09-07T14:24:07Z</dcterms:created>
  <dcterms:modified xsi:type="dcterms:W3CDTF">2026-09-07T15:15:55Z</dcterms:modified>
</cp:coreProperties>
</file>