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71" r:id="rId12"/>
    <p:sldId id="270" r:id="rId13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82" d="100"/>
          <a:sy n="82" d="100"/>
        </p:scale>
        <p:origin x="691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481552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Welcome. Today we're doing something different from a typical intro session — we're going to leave with real things actually running: your own about-me file, an inbox that sorts itself, and a morning briefing waiting for you every day. We're moving fast, so every prompt will be on screen to copy — you won't need to type much.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Walk through the agenda quickly — don't dwell. Mention that email triage (0:22) is the centerpiece and daily digest builds directly on it. If you're worried about time, tell the room now: 'If we run long, the AI disclosure section shrinks to one slide, not the automation building.'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If everyone did the pre-work (installed + signed in before class), this is just a 90-second tour. If some didn't, have them install now while you talk over the tour for everyone else — don't let one slow install stall the whole room.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Keep this conceptual — a map of what each word means, not hands-on practice yet (that comes with email triage next). Mention the permission model briefly: for each connector you choose Always allow, Needs approval, or Blocked per action type. Don't install a plugin live unless your org already has one relevant to this audience.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Paste the prompt into a new chat and let Claude interview everyone — walk the room while this happens. If time is short, cap this at 4 minutes and let people finish the interview after class. The file being started matters more than it being perfect today.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This segment has the best 'wow' moment of the session — leave room for it rather than rushing past. Claude will ask clarifying questions: exact schedule, exact categories, approval mode — let each person answer for their own inbox. If someone's setup gets complicated, tell them to simplify to one category today and refine later.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If Calendar isn't connected for most of the room, don't stop to connect it live — the digest still works on email alone, and Claude will just skip that part. Mention Calendar as a 'one more connector, same process' upgrade for later.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Say this explicitly: "I'm not a lawyer, and this isn't legal advice — the rules here are genuinely still shifting by state and by platform. If you're selling at any real volume, this is worth a real conversation with someone qualified. Today's goal is just: know that this is a live legal area, not a courtesy."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Recap out loud, one line each. Everything built today keeps running after class — check the Scheduled tab in Cowork any time to see it, pause it, or tweak it.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Thank the room. Point to next session. If collecting feedback or gauging interest for future topics, this is the moment — people are warmest right after a good hands-on segment.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5F0408-26E4-0DA9-153E-A7B48B1C28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67476DC-16D7-9D60-4EA2-6925F319565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701CB3A-C101-A698-59D6-9931D38647D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Recap out loud, one line each. Everything built today keeps running after class — check the Scheduled tab in Cowork any time to see it, pause it, or tweak it.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CAFA000-8DA2-BC5F-12FE-8D418EB3668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027932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718057-B0CF-9151-DE39-AB404FF8B6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BBD650B-9E74-34C2-F620-7A23E211561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D2883CD-DCCA-D404-FE5C-DFEFABFD39A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BB492CD-BC85-DA74-9AD8-B1BD81A4709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19917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D2B5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pptx_build/logo_whit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37760" y="640080"/>
            <a:ext cx="2286000" cy="133502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1520" y="2286000"/>
            <a:ext cx="106984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kern="0" spc="300" dirty="0">
                <a:solidFill>
                  <a:srgbClr val="147D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CLAUDE 101</a:t>
            </a:r>
            <a:endParaRPr lang="en-US" sz="1600" dirty="0"/>
          </a:p>
        </p:txBody>
      </p:sp>
      <p:sp>
        <p:nvSpPr>
          <p:cNvPr id="4" name="Text 1"/>
          <p:cNvSpPr/>
          <p:nvPr/>
        </p:nvSpPr>
        <p:spPr>
          <a:xfrm>
            <a:off x="731520" y="2743200"/>
            <a:ext cx="10698480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Desktop Setup &amp; Your First Automations</a:t>
            </a:r>
            <a:endParaRPr lang="en-US" sz="3800" dirty="0"/>
          </a:p>
        </p:txBody>
      </p:sp>
      <p:sp>
        <p:nvSpPr>
          <p:cNvPr id="5" name="Shape 2"/>
          <p:cNvSpPr/>
          <p:nvPr/>
        </p:nvSpPr>
        <p:spPr>
          <a:xfrm>
            <a:off x="5166360" y="3977640"/>
            <a:ext cx="1828800" cy="0"/>
          </a:xfrm>
          <a:prstGeom prst="line">
            <a:avLst/>
          </a:prstGeom>
          <a:noFill/>
          <a:ln w="25400">
            <a:solidFill>
              <a:srgbClr val="147D92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6" name="Text 3"/>
          <p:cNvSpPr/>
          <p:nvPr/>
        </p:nvSpPr>
        <p:spPr>
          <a:xfrm>
            <a:off x="731520" y="4160520"/>
            <a:ext cx="106984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dirty="0">
                <a:solidFill>
                  <a:srgbClr val="AFC4D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40-Minute Working Session  |  Elevate AI Studio</a:t>
            </a:r>
            <a:endParaRPr lang="en-US" sz="14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11480"/>
            <a:ext cx="100584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0D2B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What We're Covering Today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548640" y="914400"/>
            <a:ext cx="100584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i="1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40 minutes, start to finish</a:t>
            </a:r>
            <a:endParaRPr lang="en-US" sz="1400" dirty="0"/>
          </a:p>
        </p:txBody>
      </p:sp>
      <p:sp>
        <p:nvSpPr>
          <p:cNvPr id="4" name="Shape 2"/>
          <p:cNvSpPr/>
          <p:nvPr/>
        </p:nvSpPr>
        <p:spPr>
          <a:xfrm>
            <a:off x="548640" y="1508760"/>
            <a:ext cx="914400" cy="384048"/>
          </a:xfrm>
          <a:prstGeom prst="roundRect">
            <a:avLst>
              <a:gd name="adj" fmla="val 14286"/>
            </a:avLst>
          </a:prstGeom>
          <a:solidFill>
            <a:srgbClr val="EEF5F6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5" name="Text 3"/>
          <p:cNvSpPr/>
          <p:nvPr/>
        </p:nvSpPr>
        <p:spPr>
          <a:xfrm>
            <a:off x="548640" y="1508760"/>
            <a:ext cx="91440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147D92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0:00</a:t>
            </a:r>
            <a:endParaRPr lang="en-US" sz="1300" dirty="0"/>
          </a:p>
        </p:txBody>
      </p:sp>
      <p:sp>
        <p:nvSpPr>
          <p:cNvPr id="6" name="Text 4"/>
          <p:cNvSpPr/>
          <p:nvPr/>
        </p:nvSpPr>
        <p:spPr>
          <a:xfrm>
            <a:off x="1691640" y="1508760"/>
            <a:ext cx="777240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1F24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Welcome</a:t>
            </a:r>
            <a:endParaRPr lang="en-US" sz="1500" dirty="0"/>
          </a:p>
        </p:txBody>
      </p:sp>
      <p:sp>
        <p:nvSpPr>
          <p:cNvPr id="7" name="Shape 5"/>
          <p:cNvSpPr/>
          <p:nvPr/>
        </p:nvSpPr>
        <p:spPr>
          <a:xfrm>
            <a:off x="548640" y="2075688"/>
            <a:ext cx="914400" cy="384048"/>
          </a:xfrm>
          <a:prstGeom prst="roundRect">
            <a:avLst>
              <a:gd name="adj" fmla="val 14286"/>
            </a:avLst>
          </a:prstGeom>
          <a:solidFill>
            <a:srgbClr val="F6F6F4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8" name="Text 6"/>
          <p:cNvSpPr/>
          <p:nvPr/>
        </p:nvSpPr>
        <p:spPr>
          <a:xfrm>
            <a:off x="548640" y="2075688"/>
            <a:ext cx="91440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147D92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0:03</a:t>
            </a:r>
            <a:endParaRPr lang="en-US" sz="1300" dirty="0"/>
          </a:p>
        </p:txBody>
      </p:sp>
      <p:sp>
        <p:nvSpPr>
          <p:cNvPr id="9" name="Text 7"/>
          <p:cNvSpPr/>
          <p:nvPr/>
        </p:nvSpPr>
        <p:spPr>
          <a:xfrm>
            <a:off x="1691640" y="2075688"/>
            <a:ext cx="777240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1F24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Install &amp; Tour Claude Desktop</a:t>
            </a:r>
            <a:endParaRPr lang="en-US" sz="1500" dirty="0"/>
          </a:p>
        </p:txBody>
      </p:sp>
      <p:sp>
        <p:nvSpPr>
          <p:cNvPr id="10" name="Shape 8"/>
          <p:cNvSpPr/>
          <p:nvPr/>
        </p:nvSpPr>
        <p:spPr>
          <a:xfrm>
            <a:off x="548640" y="2642616"/>
            <a:ext cx="914400" cy="384048"/>
          </a:xfrm>
          <a:prstGeom prst="roundRect">
            <a:avLst>
              <a:gd name="adj" fmla="val 14286"/>
            </a:avLst>
          </a:prstGeom>
          <a:solidFill>
            <a:srgbClr val="EEF5F6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1" name="Text 9"/>
          <p:cNvSpPr/>
          <p:nvPr/>
        </p:nvSpPr>
        <p:spPr>
          <a:xfrm>
            <a:off x="548640" y="2642616"/>
            <a:ext cx="91440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147D92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0:10</a:t>
            </a:r>
            <a:endParaRPr lang="en-US" sz="1300" dirty="0"/>
          </a:p>
        </p:txBody>
      </p:sp>
      <p:sp>
        <p:nvSpPr>
          <p:cNvPr id="12" name="Text 10"/>
          <p:cNvSpPr/>
          <p:nvPr/>
        </p:nvSpPr>
        <p:spPr>
          <a:xfrm>
            <a:off x="1691640" y="2642616"/>
            <a:ext cx="777240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1F24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Connectors, Plugins &amp; Skills</a:t>
            </a:r>
            <a:endParaRPr lang="en-US" sz="1500" dirty="0"/>
          </a:p>
        </p:txBody>
      </p:sp>
      <p:sp>
        <p:nvSpPr>
          <p:cNvPr id="13" name="Shape 11"/>
          <p:cNvSpPr/>
          <p:nvPr/>
        </p:nvSpPr>
        <p:spPr>
          <a:xfrm>
            <a:off x="548640" y="3209544"/>
            <a:ext cx="914400" cy="384048"/>
          </a:xfrm>
          <a:prstGeom prst="roundRect">
            <a:avLst>
              <a:gd name="adj" fmla="val 14286"/>
            </a:avLst>
          </a:prstGeom>
          <a:solidFill>
            <a:srgbClr val="F6F6F4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4" name="Text 12"/>
          <p:cNvSpPr/>
          <p:nvPr/>
        </p:nvSpPr>
        <p:spPr>
          <a:xfrm>
            <a:off x="548640" y="3209544"/>
            <a:ext cx="91440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147D92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0:16</a:t>
            </a:r>
            <a:endParaRPr lang="en-US" sz="1300" dirty="0"/>
          </a:p>
        </p:txBody>
      </p:sp>
      <p:sp>
        <p:nvSpPr>
          <p:cNvPr id="15" name="Text 13"/>
          <p:cNvSpPr/>
          <p:nvPr/>
        </p:nvSpPr>
        <p:spPr>
          <a:xfrm>
            <a:off x="1691640" y="3209544"/>
            <a:ext cx="777240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1F24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Build Your aboutme.md</a:t>
            </a:r>
            <a:endParaRPr lang="en-US" sz="1500" dirty="0"/>
          </a:p>
        </p:txBody>
      </p:sp>
      <p:sp>
        <p:nvSpPr>
          <p:cNvPr id="16" name="Shape 14"/>
          <p:cNvSpPr/>
          <p:nvPr/>
        </p:nvSpPr>
        <p:spPr>
          <a:xfrm>
            <a:off x="548640" y="3776472"/>
            <a:ext cx="914400" cy="384048"/>
          </a:xfrm>
          <a:prstGeom prst="roundRect">
            <a:avLst>
              <a:gd name="adj" fmla="val 14286"/>
            </a:avLst>
          </a:prstGeom>
          <a:solidFill>
            <a:srgbClr val="EEF5F6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7" name="Text 15"/>
          <p:cNvSpPr/>
          <p:nvPr/>
        </p:nvSpPr>
        <p:spPr>
          <a:xfrm>
            <a:off x="548640" y="3776472"/>
            <a:ext cx="91440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147D92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0:22</a:t>
            </a:r>
            <a:endParaRPr lang="en-US" sz="1300" dirty="0"/>
          </a:p>
        </p:txBody>
      </p:sp>
      <p:sp>
        <p:nvSpPr>
          <p:cNvPr id="18" name="Text 16"/>
          <p:cNvSpPr/>
          <p:nvPr/>
        </p:nvSpPr>
        <p:spPr>
          <a:xfrm>
            <a:off x="1691640" y="3776472"/>
            <a:ext cx="777240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F24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Set Up Email Triage</a:t>
            </a:r>
            <a:endParaRPr lang="en-US" sz="1500" dirty="0"/>
          </a:p>
        </p:txBody>
      </p:sp>
      <p:sp>
        <p:nvSpPr>
          <p:cNvPr id="19" name="Shape 17"/>
          <p:cNvSpPr/>
          <p:nvPr/>
        </p:nvSpPr>
        <p:spPr>
          <a:xfrm>
            <a:off x="548640" y="4343400"/>
            <a:ext cx="914400" cy="384048"/>
          </a:xfrm>
          <a:prstGeom prst="roundRect">
            <a:avLst>
              <a:gd name="adj" fmla="val 14286"/>
            </a:avLst>
          </a:prstGeom>
          <a:solidFill>
            <a:srgbClr val="F6F6F4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0" name="Text 18"/>
          <p:cNvSpPr/>
          <p:nvPr/>
        </p:nvSpPr>
        <p:spPr>
          <a:xfrm>
            <a:off x="548640" y="4343400"/>
            <a:ext cx="91440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147D92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0:30</a:t>
            </a:r>
            <a:endParaRPr lang="en-US" sz="1300" dirty="0"/>
          </a:p>
        </p:txBody>
      </p:sp>
      <p:sp>
        <p:nvSpPr>
          <p:cNvPr id="21" name="Text 19"/>
          <p:cNvSpPr/>
          <p:nvPr/>
        </p:nvSpPr>
        <p:spPr>
          <a:xfrm>
            <a:off x="1691640" y="4343400"/>
            <a:ext cx="777240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1F24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Set Up Your Daily Digest</a:t>
            </a:r>
            <a:endParaRPr lang="en-US" sz="1500" dirty="0"/>
          </a:p>
        </p:txBody>
      </p:sp>
      <p:sp>
        <p:nvSpPr>
          <p:cNvPr id="22" name="Shape 20"/>
          <p:cNvSpPr/>
          <p:nvPr/>
        </p:nvSpPr>
        <p:spPr>
          <a:xfrm>
            <a:off x="548640" y="4910328"/>
            <a:ext cx="914400" cy="384048"/>
          </a:xfrm>
          <a:prstGeom prst="roundRect">
            <a:avLst>
              <a:gd name="adj" fmla="val 14286"/>
            </a:avLst>
          </a:prstGeom>
          <a:solidFill>
            <a:srgbClr val="EEF5F6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3" name="Text 21"/>
          <p:cNvSpPr/>
          <p:nvPr/>
        </p:nvSpPr>
        <p:spPr>
          <a:xfrm>
            <a:off x="548640" y="4910328"/>
            <a:ext cx="91440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147D92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0:36</a:t>
            </a:r>
            <a:endParaRPr lang="en-US" sz="1300" dirty="0"/>
          </a:p>
        </p:txBody>
      </p:sp>
      <p:sp>
        <p:nvSpPr>
          <p:cNvPr id="24" name="Text 22"/>
          <p:cNvSpPr/>
          <p:nvPr/>
        </p:nvSpPr>
        <p:spPr>
          <a:xfrm>
            <a:off x="1691640" y="4910328"/>
            <a:ext cx="777240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1F24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Selling AI-Made Products: What to Disclose</a:t>
            </a:r>
            <a:endParaRPr lang="en-US" sz="1500" dirty="0"/>
          </a:p>
        </p:txBody>
      </p:sp>
      <p:sp>
        <p:nvSpPr>
          <p:cNvPr id="25" name="Shape 23"/>
          <p:cNvSpPr/>
          <p:nvPr/>
        </p:nvSpPr>
        <p:spPr>
          <a:xfrm>
            <a:off x="548640" y="5477256"/>
            <a:ext cx="914400" cy="384048"/>
          </a:xfrm>
          <a:prstGeom prst="roundRect">
            <a:avLst>
              <a:gd name="adj" fmla="val 14286"/>
            </a:avLst>
          </a:prstGeom>
          <a:solidFill>
            <a:srgbClr val="F6F6F4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6" name="Text 24"/>
          <p:cNvSpPr/>
          <p:nvPr/>
        </p:nvSpPr>
        <p:spPr>
          <a:xfrm>
            <a:off x="548640" y="5477256"/>
            <a:ext cx="91440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147D92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0:39</a:t>
            </a:r>
            <a:endParaRPr lang="en-US" sz="1300" dirty="0"/>
          </a:p>
        </p:txBody>
      </p:sp>
      <p:sp>
        <p:nvSpPr>
          <p:cNvPr id="27" name="Text 25"/>
          <p:cNvSpPr/>
          <p:nvPr/>
        </p:nvSpPr>
        <p:spPr>
          <a:xfrm>
            <a:off x="1691640" y="5477256"/>
            <a:ext cx="777240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1F24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Wrap-Up</a:t>
            </a:r>
            <a:endParaRPr lang="en-US" sz="1500" dirty="0"/>
          </a:p>
        </p:txBody>
      </p:sp>
      <p:sp>
        <p:nvSpPr>
          <p:cNvPr id="28" name="Text 26"/>
          <p:cNvSpPr/>
          <p:nvPr/>
        </p:nvSpPr>
        <p:spPr>
          <a:xfrm>
            <a:off x="457200" y="6537960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Elevate AI Studio  |  Claude 101</a:t>
            </a:r>
            <a:endParaRPr lang="en-US" sz="900" dirty="0"/>
          </a:p>
        </p:txBody>
      </p:sp>
      <p:sp>
        <p:nvSpPr>
          <p:cNvPr id="29" name="Text 27"/>
          <p:cNvSpPr/>
          <p:nvPr/>
        </p:nvSpPr>
        <p:spPr>
          <a:xfrm>
            <a:off x="10332720" y="6537960"/>
            <a:ext cx="13716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9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57200" y="411480"/>
            <a:ext cx="640080" cy="640080"/>
          </a:xfrm>
          <a:prstGeom prst="ellipse">
            <a:avLst/>
          </a:prstGeom>
          <a:solidFill>
            <a:srgbClr val="147D92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3" name="Image 0" descr="/home/claude/pptx_build/icon_desktop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7609" y="481889"/>
            <a:ext cx="499262" cy="499262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1234440" y="384048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50" dirty="0">
                <a:solidFill>
                  <a:srgbClr val="147D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STEP 1</a:t>
            </a:r>
            <a:endParaRPr lang="en-US" sz="1200" dirty="0"/>
          </a:p>
        </p:txBody>
      </p:sp>
      <p:sp>
        <p:nvSpPr>
          <p:cNvPr id="5" name="Text 2"/>
          <p:cNvSpPr/>
          <p:nvPr/>
        </p:nvSpPr>
        <p:spPr>
          <a:xfrm>
            <a:off x="1234440" y="621792"/>
            <a:ext cx="100584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0D2B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Install &amp; Tour Claude Desktop</a:t>
            </a:r>
            <a:endParaRPr lang="en-US" sz="2600" dirty="0"/>
          </a:p>
        </p:txBody>
      </p:sp>
      <p:sp>
        <p:nvSpPr>
          <p:cNvPr id="6" name="Text 3"/>
          <p:cNvSpPr/>
          <p:nvPr/>
        </p:nvSpPr>
        <p:spPr>
          <a:xfrm>
            <a:off x="548640" y="1417320"/>
            <a:ext cx="1088136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500" dirty="0">
                <a:solidFill>
                  <a:srgbClr val="1F24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Download from </a:t>
            </a:r>
            <a:r>
              <a:rPr lang="en-US" sz="1500" b="1" dirty="0">
                <a:solidFill>
                  <a:srgbClr val="147D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claude.ai/download</a:t>
            </a:r>
            <a:r>
              <a:rPr lang="en-US" sz="1500" dirty="0">
                <a:solidFill>
                  <a:srgbClr val="1F24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and sign in with your existing account. Desktop is what makes connectors, Cowork, and scheduled tasks work smoothly.</a:t>
            </a:r>
            <a:endParaRPr lang="en-US" sz="1500" dirty="0"/>
          </a:p>
        </p:txBody>
      </p:sp>
      <p:sp>
        <p:nvSpPr>
          <p:cNvPr id="7" name="Shape 4"/>
          <p:cNvSpPr/>
          <p:nvPr/>
        </p:nvSpPr>
        <p:spPr>
          <a:xfrm>
            <a:off x="548640" y="2331720"/>
            <a:ext cx="3383280" cy="1828800"/>
          </a:xfrm>
          <a:prstGeom prst="roundRect">
            <a:avLst>
              <a:gd name="adj" fmla="val 5000"/>
            </a:avLst>
          </a:prstGeom>
          <a:solidFill>
            <a:srgbClr val="F6F6F4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8" name="Text 5"/>
          <p:cNvSpPr/>
          <p:nvPr/>
        </p:nvSpPr>
        <p:spPr>
          <a:xfrm>
            <a:off x="822960" y="2560320"/>
            <a:ext cx="283464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0D2B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Chat</a:t>
            </a:r>
            <a:endParaRPr lang="en-US" sz="1800" dirty="0"/>
          </a:p>
        </p:txBody>
      </p:sp>
      <p:sp>
        <p:nvSpPr>
          <p:cNvPr id="9" name="Text 6"/>
          <p:cNvSpPr/>
          <p:nvPr/>
        </p:nvSpPr>
        <p:spPr>
          <a:xfrm>
            <a:off x="822960" y="3108960"/>
            <a:ext cx="283464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300" dirty="0">
                <a:solidFill>
                  <a:srgbClr val="1F24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Regular back-and-forth conversation — same as the web app.</a:t>
            </a:r>
            <a:endParaRPr lang="en-US" sz="1300" dirty="0"/>
          </a:p>
        </p:txBody>
      </p:sp>
      <p:sp>
        <p:nvSpPr>
          <p:cNvPr id="10" name="Shape 7"/>
          <p:cNvSpPr/>
          <p:nvPr/>
        </p:nvSpPr>
        <p:spPr>
          <a:xfrm>
            <a:off x="4251960" y="2331720"/>
            <a:ext cx="3383280" cy="1828800"/>
          </a:xfrm>
          <a:prstGeom prst="roundRect">
            <a:avLst>
              <a:gd name="adj" fmla="val 5000"/>
            </a:avLst>
          </a:prstGeom>
          <a:solidFill>
            <a:srgbClr val="F6F6F4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1" name="Text 8"/>
          <p:cNvSpPr/>
          <p:nvPr/>
        </p:nvSpPr>
        <p:spPr>
          <a:xfrm>
            <a:off x="4526280" y="2560320"/>
            <a:ext cx="283464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0D2B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Cowork</a:t>
            </a:r>
            <a:endParaRPr lang="en-US" sz="1800" dirty="0"/>
          </a:p>
        </p:txBody>
      </p:sp>
      <p:sp>
        <p:nvSpPr>
          <p:cNvPr id="12" name="Text 9"/>
          <p:cNvSpPr/>
          <p:nvPr/>
        </p:nvSpPr>
        <p:spPr>
          <a:xfrm>
            <a:off x="4526280" y="3108960"/>
            <a:ext cx="283464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300" dirty="0">
                <a:solidFill>
                  <a:srgbClr val="1F24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Where Claude does multi-step work and runs scheduled tasks.</a:t>
            </a:r>
            <a:endParaRPr lang="en-US" sz="1300" dirty="0"/>
          </a:p>
        </p:txBody>
      </p:sp>
      <p:sp>
        <p:nvSpPr>
          <p:cNvPr id="13" name="Shape 10"/>
          <p:cNvSpPr/>
          <p:nvPr/>
        </p:nvSpPr>
        <p:spPr>
          <a:xfrm>
            <a:off x="7955280" y="2331720"/>
            <a:ext cx="3383280" cy="1828800"/>
          </a:xfrm>
          <a:prstGeom prst="roundRect">
            <a:avLst>
              <a:gd name="adj" fmla="val 5000"/>
            </a:avLst>
          </a:prstGeom>
          <a:solidFill>
            <a:srgbClr val="F6F6F4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4" name="Text 11"/>
          <p:cNvSpPr/>
          <p:nvPr/>
        </p:nvSpPr>
        <p:spPr>
          <a:xfrm>
            <a:off x="8229600" y="2560320"/>
            <a:ext cx="283464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0D2B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Code</a:t>
            </a:r>
            <a:endParaRPr lang="en-US" sz="1800" dirty="0"/>
          </a:p>
        </p:txBody>
      </p:sp>
      <p:sp>
        <p:nvSpPr>
          <p:cNvPr id="15" name="Text 12"/>
          <p:cNvSpPr/>
          <p:nvPr/>
        </p:nvSpPr>
        <p:spPr>
          <a:xfrm>
            <a:off x="8229600" y="3108960"/>
            <a:ext cx="283464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300" dirty="0">
                <a:solidFill>
                  <a:srgbClr val="1F24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For technical/development work — good to know it's there.</a:t>
            </a:r>
            <a:endParaRPr lang="en-US" sz="1300" dirty="0"/>
          </a:p>
        </p:txBody>
      </p:sp>
      <p:sp>
        <p:nvSpPr>
          <p:cNvPr id="16" name="Shape 13"/>
          <p:cNvSpPr/>
          <p:nvPr/>
        </p:nvSpPr>
        <p:spPr>
          <a:xfrm>
            <a:off x="548640" y="4434840"/>
            <a:ext cx="10881360" cy="868680"/>
          </a:xfrm>
          <a:prstGeom prst="roundRect">
            <a:avLst>
              <a:gd name="adj" fmla="val 8421"/>
            </a:avLst>
          </a:prstGeom>
          <a:solidFill>
            <a:srgbClr val="EEF5F6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7" name="Text 14"/>
          <p:cNvSpPr/>
          <p:nvPr/>
        </p:nvSpPr>
        <p:spPr>
          <a:xfrm>
            <a:off x="822960" y="4526280"/>
            <a:ext cx="1033272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350" b="1" dirty="0">
                <a:solidFill>
                  <a:srgbClr val="0D2B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Good to know:  </a:t>
            </a:r>
            <a:r>
              <a:rPr lang="en-US" sz="1350" dirty="0">
                <a:solidFill>
                  <a:srgbClr val="1F24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installing the app doesn't automatically give Claude access to your computer or accounts. It only sees what you upload or explicitly connect — nothing happens silently.</a:t>
            </a:r>
            <a:endParaRPr lang="en-US" sz="1350" dirty="0"/>
          </a:p>
        </p:txBody>
      </p:sp>
      <p:sp>
        <p:nvSpPr>
          <p:cNvPr id="18" name="Text 15"/>
          <p:cNvSpPr/>
          <p:nvPr/>
        </p:nvSpPr>
        <p:spPr>
          <a:xfrm>
            <a:off x="457200" y="6537960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Elevate AI Studio  |  Claude 101</a:t>
            </a:r>
            <a:endParaRPr lang="en-US" sz="900" dirty="0"/>
          </a:p>
        </p:txBody>
      </p:sp>
      <p:sp>
        <p:nvSpPr>
          <p:cNvPr id="19" name="Text 16"/>
          <p:cNvSpPr/>
          <p:nvPr/>
        </p:nvSpPr>
        <p:spPr>
          <a:xfrm>
            <a:off x="10332720" y="6537960"/>
            <a:ext cx="13716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9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57200" y="411480"/>
            <a:ext cx="640080" cy="640080"/>
          </a:xfrm>
          <a:prstGeom prst="ellipse">
            <a:avLst/>
          </a:prstGeom>
          <a:solidFill>
            <a:srgbClr val="147D92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3" name="Image 0" descr="/home/claude/pptx_build/icon_puzzl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7609" y="481889"/>
            <a:ext cx="499262" cy="499262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1234440" y="384048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50" dirty="0">
                <a:solidFill>
                  <a:srgbClr val="147D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STEP 2</a:t>
            </a:r>
            <a:endParaRPr lang="en-US" sz="1200" dirty="0"/>
          </a:p>
        </p:txBody>
      </p:sp>
      <p:sp>
        <p:nvSpPr>
          <p:cNvPr id="5" name="Text 2"/>
          <p:cNvSpPr/>
          <p:nvPr/>
        </p:nvSpPr>
        <p:spPr>
          <a:xfrm>
            <a:off x="1234440" y="621792"/>
            <a:ext cx="100584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0D2B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Connectors, Plugins &amp; Skills</a:t>
            </a:r>
            <a:endParaRPr lang="en-US" sz="2600" dirty="0"/>
          </a:p>
        </p:txBody>
      </p:sp>
      <p:sp>
        <p:nvSpPr>
          <p:cNvPr id="6" name="Shape 3"/>
          <p:cNvSpPr/>
          <p:nvPr/>
        </p:nvSpPr>
        <p:spPr>
          <a:xfrm>
            <a:off x="548640" y="1463040"/>
            <a:ext cx="3429000" cy="3063240"/>
          </a:xfrm>
          <a:prstGeom prst="roundRect">
            <a:avLst>
              <a:gd name="adj" fmla="val 2985"/>
            </a:avLst>
          </a:prstGeom>
          <a:solidFill>
            <a:srgbClr val="F6F6F4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7" name="Shape 4"/>
          <p:cNvSpPr/>
          <p:nvPr/>
        </p:nvSpPr>
        <p:spPr>
          <a:xfrm>
            <a:off x="1851660" y="1737360"/>
            <a:ext cx="822960" cy="822960"/>
          </a:xfrm>
          <a:prstGeom prst="ellipse">
            <a:avLst/>
          </a:prstGeom>
          <a:solidFill>
            <a:srgbClr val="0D2B5C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8" name="Image 1" descr="/home/claude/pptx_build/icon_plug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42186" y="1827886"/>
            <a:ext cx="641909" cy="641909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777240" y="2697480"/>
            <a:ext cx="29718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0D2B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Connectors</a:t>
            </a:r>
            <a:endParaRPr lang="en-US" sz="1700" dirty="0"/>
          </a:p>
        </p:txBody>
      </p:sp>
      <p:sp>
        <p:nvSpPr>
          <p:cNvPr id="10" name="Text 6"/>
          <p:cNvSpPr/>
          <p:nvPr/>
        </p:nvSpPr>
        <p:spPr>
          <a:xfrm>
            <a:off x="822960" y="3108960"/>
            <a:ext cx="2880360" cy="10972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1250" dirty="0">
                <a:solidFill>
                  <a:srgbClr val="1F24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Link Claude to your real tools — Gmail, Calendar, Drive, Slack. Settings → Connectors.</a:t>
            </a:r>
            <a:endParaRPr lang="en-US" sz="1250" dirty="0"/>
          </a:p>
        </p:txBody>
      </p:sp>
      <p:sp>
        <p:nvSpPr>
          <p:cNvPr id="11" name="Shape 7"/>
          <p:cNvSpPr/>
          <p:nvPr/>
        </p:nvSpPr>
        <p:spPr>
          <a:xfrm>
            <a:off x="1211580" y="4023360"/>
            <a:ext cx="2103120" cy="365760"/>
          </a:xfrm>
          <a:prstGeom prst="roundRect">
            <a:avLst>
              <a:gd name="adj" fmla="val 50000"/>
            </a:avLst>
          </a:prstGeom>
          <a:solidFill>
            <a:srgbClr val="147D9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2" name="Text 8"/>
          <p:cNvSpPr/>
          <p:nvPr/>
        </p:nvSpPr>
        <p:spPr>
          <a:xfrm>
            <a:off x="1211580" y="4023360"/>
            <a:ext cx="21031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Give it access</a:t>
            </a:r>
            <a:endParaRPr lang="en-US" sz="1100" dirty="0"/>
          </a:p>
        </p:txBody>
      </p:sp>
      <p:sp>
        <p:nvSpPr>
          <p:cNvPr id="13" name="Shape 9"/>
          <p:cNvSpPr/>
          <p:nvPr/>
        </p:nvSpPr>
        <p:spPr>
          <a:xfrm>
            <a:off x="4251960" y="1463040"/>
            <a:ext cx="3429000" cy="3063240"/>
          </a:xfrm>
          <a:prstGeom prst="roundRect">
            <a:avLst>
              <a:gd name="adj" fmla="val 2985"/>
            </a:avLst>
          </a:prstGeom>
          <a:solidFill>
            <a:srgbClr val="F6F6F4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4" name="Shape 10"/>
          <p:cNvSpPr/>
          <p:nvPr/>
        </p:nvSpPr>
        <p:spPr>
          <a:xfrm>
            <a:off x="5554980" y="1737360"/>
            <a:ext cx="822960" cy="822960"/>
          </a:xfrm>
          <a:prstGeom prst="ellipse">
            <a:avLst/>
          </a:prstGeom>
          <a:solidFill>
            <a:srgbClr val="0D2B5C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5" name="Image 2" descr="/home/claude/pptx_build/icon_lightbulb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45506" y="1827886"/>
            <a:ext cx="641909" cy="641909"/>
          </a:xfrm>
          <a:prstGeom prst="rect">
            <a:avLst/>
          </a:prstGeom>
        </p:spPr>
      </p:pic>
      <p:sp>
        <p:nvSpPr>
          <p:cNvPr id="16" name="Text 11"/>
          <p:cNvSpPr/>
          <p:nvPr/>
        </p:nvSpPr>
        <p:spPr>
          <a:xfrm>
            <a:off x="4480560" y="2697480"/>
            <a:ext cx="29718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0D2B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Skills</a:t>
            </a:r>
            <a:endParaRPr lang="en-US" sz="1700" dirty="0"/>
          </a:p>
        </p:txBody>
      </p:sp>
      <p:sp>
        <p:nvSpPr>
          <p:cNvPr id="17" name="Text 12"/>
          <p:cNvSpPr/>
          <p:nvPr/>
        </p:nvSpPr>
        <p:spPr>
          <a:xfrm>
            <a:off x="4526280" y="3108960"/>
            <a:ext cx="2880360" cy="10972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1250" dirty="0">
                <a:solidFill>
                  <a:srgbClr val="1F24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Reusable instructions for a task you do often — a saved playbook Claude follows automatically. Settings → Skills.</a:t>
            </a:r>
            <a:endParaRPr lang="en-US" sz="1250" dirty="0"/>
          </a:p>
        </p:txBody>
      </p:sp>
      <p:sp>
        <p:nvSpPr>
          <p:cNvPr id="18" name="Shape 13"/>
          <p:cNvSpPr/>
          <p:nvPr/>
        </p:nvSpPr>
        <p:spPr>
          <a:xfrm>
            <a:off x="4914900" y="4023360"/>
            <a:ext cx="2103120" cy="365760"/>
          </a:xfrm>
          <a:prstGeom prst="roundRect">
            <a:avLst>
              <a:gd name="adj" fmla="val 50000"/>
            </a:avLst>
          </a:prstGeom>
          <a:solidFill>
            <a:srgbClr val="147D9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9" name="Text 14"/>
          <p:cNvSpPr/>
          <p:nvPr/>
        </p:nvSpPr>
        <p:spPr>
          <a:xfrm>
            <a:off x="4914900" y="4023360"/>
            <a:ext cx="21031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Teach it a task</a:t>
            </a:r>
            <a:endParaRPr lang="en-US" sz="1100" dirty="0"/>
          </a:p>
        </p:txBody>
      </p:sp>
      <p:sp>
        <p:nvSpPr>
          <p:cNvPr id="20" name="Shape 15"/>
          <p:cNvSpPr/>
          <p:nvPr/>
        </p:nvSpPr>
        <p:spPr>
          <a:xfrm>
            <a:off x="7955280" y="1463040"/>
            <a:ext cx="3429000" cy="3063240"/>
          </a:xfrm>
          <a:prstGeom prst="roundRect">
            <a:avLst>
              <a:gd name="adj" fmla="val 2985"/>
            </a:avLst>
          </a:prstGeom>
          <a:solidFill>
            <a:srgbClr val="F6F6F4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1" name="Shape 16"/>
          <p:cNvSpPr/>
          <p:nvPr/>
        </p:nvSpPr>
        <p:spPr>
          <a:xfrm>
            <a:off x="9258300" y="1737360"/>
            <a:ext cx="822960" cy="822960"/>
          </a:xfrm>
          <a:prstGeom prst="ellipse">
            <a:avLst/>
          </a:prstGeom>
          <a:solidFill>
            <a:srgbClr val="0D2B5C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22" name="Image 3" descr="/home/claude/pptx_build/icon_puzzl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48826" y="1827886"/>
            <a:ext cx="641909" cy="641909"/>
          </a:xfrm>
          <a:prstGeom prst="rect">
            <a:avLst/>
          </a:prstGeom>
        </p:spPr>
      </p:pic>
      <p:sp>
        <p:nvSpPr>
          <p:cNvPr id="23" name="Text 17"/>
          <p:cNvSpPr/>
          <p:nvPr/>
        </p:nvSpPr>
        <p:spPr>
          <a:xfrm>
            <a:off x="8183880" y="2697480"/>
            <a:ext cx="29718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0D2B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Plugins</a:t>
            </a:r>
            <a:endParaRPr lang="en-US" sz="1700" dirty="0"/>
          </a:p>
        </p:txBody>
      </p:sp>
      <p:sp>
        <p:nvSpPr>
          <p:cNvPr id="24" name="Text 18"/>
          <p:cNvSpPr/>
          <p:nvPr/>
        </p:nvSpPr>
        <p:spPr>
          <a:xfrm>
            <a:off x="8229600" y="3108960"/>
            <a:ext cx="2880360" cy="10972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1250" dirty="0">
                <a:solidFill>
                  <a:srgbClr val="1F24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Skills (and other tools) bundled together, often shared by your organization so a team uses one standard approach.</a:t>
            </a:r>
            <a:endParaRPr lang="en-US" sz="1250" dirty="0"/>
          </a:p>
        </p:txBody>
      </p:sp>
      <p:sp>
        <p:nvSpPr>
          <p:cNvPr id="25" name="Shape 19"/>
          <p:cNvSpPr/>
          <p:nvPr/>
        </p:nvSpPr>
        <p:spPr>
          <a:xfrm>
            <a:off x="8618220" y="4023360"/>
            <a:ext cx="2103120" cy="365760"/>
          </a:xfrm>
          <a:prstGeom prst="roundRect">
            <a:avLst>
              <a:gd name="adj" fmla="val 50000"/>
            </a:avLst>
          </a:prstGeom>
          <a:solidFill>
            <a:srgbClr val="147D9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6" name="Text 20"/>
          <p:cNvSpPr/>
          <p:nvPr/>
        </p:nvSpPr>
        <p:spPr>
          <a:xfrm>
            <a:off x="8618220" y="4023360"/>
            <a:ext cx="21031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Share it with a team</a:t>
            </a:r>
            <a:endParaRPr lang="en-US" sz="1100" dirty="0"/>
          </a:p>
        </p:txBody>
      </p:sp>
      <p:sp>
        <p:nvSpPr>
          <p:cNvPr id="27" name="Text 21"/>
          <p:cNvSpPr/>
          <p:nvPr/>
        </p:nvSpPr>
        <p:spPr>
          <a:xfrm>
            <a:off x="548640" y="4709160"/>
            <a:ext cx="1088136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1400" b="1" dirty="0">
                <a:solidFill>
                  <a:srgbClr val="0D2B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One-sentence version:  </a:t>
            </a:r>
            <a:r>
              <a:rPr lang="en-US" sz="1400" i="1" dirty="0">
                <a:solidFill>
                  <a:srgbClr val="1F24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Connectors give Claude access to your tools. Skills teach it a repeatable task. Plugins are skills packaged up for a whole team to share.</a:t>
            </a:r>
            <a:endParaRPr lang="en-US" sz="1400" dirty="0"/>
          </a:p>
        </p:txBody>
      </p:sp>
      <p:sp>
        <p:nvSpPr>
          <p:cNvPr id="28" name="Text 22"/>
          <p:cNvSpPr/>
          <p:nvPr/>
        </p:nvSpPr>
        <p:spPr>
          <a:xfrm>
            <a:off x="457200" y="6537960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Elevate AI Studio  |  Claude 101</a:t>
            </a:r>
            <a:endParaRPr lang="en-US" sz="900" dirty="0"/>
          </a:p>
        </p:txBody>
      </p:sp>
      <p:sp>
        <p:nvSpPr>
          <p:cNvPr id="29" name="Text 23"/>
          <p:cNvSpPr/>
          <p:nvPr/>
        </p:nvSpPr>
        <p:spPr>
          <a:xfrm>
            <a:off x="10332720" y="6537960"/>
            <a:ext cx="13716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9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57200" y="411480"/>
            <a:ext cx="640080" cy="640080"/>
          </a:xfrm>
          <a:prstGeom prst="ellipse">
            <a:avLst/>
          </a:prstGeom>
          <a:solidFill>
            <a:srgbClr val="147D92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3" name="Image 0" descr="/home/claude/pptx_build/icon_fil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7609" y="481889"/>
            <a:ext cx="499262" cy="499262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1234440" y="384048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50" dirty="0">
                <a:solidFill>
                  <a:srgbClr val="147D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STEP 3</a:t>
            </a:r>
            <a:endParaRPr lang="en-US" sz="1200" dirty="0"/>
          </a:p>
        </p:txBody>
      </p:sp>
      <p:sp>
        <p:nvSpPr>
          <p:cNvPr id="5" name="Text 2"/>
          <p:cNvSpPr/>
          <p:nvPr/>
        </p:nvSpPr>
        <p:spPr>
          <a:xfrm>
            <a:off x="1234440" y="621792"/>
            <a:ext cx="100584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0D2B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Build Your aboutme.md</a:t>
            </a:r>
            <a:endParaRPr lang="en-US" sz="2600" dirty="0"/>
          </a:p>
        </p:txBody>
      </p:sp>
      <p:sp>
        <p:nvSpPr>
          <p:cNvPr id="6" name="Text 3"/>
          <p:cNvSpPr/>
          <p:nvPr/>
        </p:nvSpPr>
        <p:spPr>
          <a:xfrm>
            <a:off x="548640" y="1371600"/>
            <a:ext cx="1088136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500" dirty="0">
                <a:solidFill>
                  <a:srgbClr val="1F24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single highest-leverage thing you'll do today: giving Claude durable context about who you are, so you stop re-explaining yourself every conversation.</a:t>
            </a:r>
            <a:endParaRPr lang="en-US" sz="1500" dirty="0"/>
          </a:p>
        </p:txBody>
      </p:sp>
      <p:sp>
        <p:nvSpPr>
          <p:cNvPr id="7" name="Shape 4"/>
          <p:cNvSpPr/>
          <p:nvPr/>
        </p:nvSpPr>
        <p:spPr>
          <a:xfrm>
            <a:off x="548640" y="2148840"/>
            <a:ext cx="10881360" cy="2331720"/>
          </a:xfrm>
          <a:prstGeom prst="roundRect">
            <a:avLst>
              <a:gd name="adj" fmla="val 3137"/>
            </a:avLst>
          </a:prstGeom>
          <a:solidFill>
            <a:srgbClr val="F6F5F2"/>
          </a:solidFill>
          <a:ln w="12700">
            <a:solidFill>
              <a:srgbClr val="D8D5CE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" name="Shape 5"/>
          <p:cNvSpPr/>
          <p:nvPr/>
        </p:nvSpPr>
        <p:spPr>
          <a:xfrm>
            <a:off x="548640" y="2148840"/>
            <a:ext cx="54864" cy="2331720"/>
          </a:xfrm>
          <a:prstGeom prst="rect">
            <a:avLst/>
          </a:prstGeom>
          <a:solidFill>
            <a:srgbClr val="147D9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9" name="Text 6"/>
          <p:cNvSpPr/>
          <p:nvPr/>
        </p:nvSpPr>
        <p:spPr>
          <a:xfrm>
            <a:off x="777240" y="2286000"/>
            <a:ext cx="10469880" cy="2057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15000"/>
              </a:lnSpc>
              <a:buNone/>
            </a:pPr>
            <a:r>
              <a:rPr lang="en-US" sz="1150" dirty="0">
                <a:solidFill>
                  <a:srgbClr val="1F243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 want to create an "aboutme.md" file that you can use as background</a:t>
            </a:r>
            <a:endParaRPr lang="en-US" sz="1150" dirty="0"/>
          </a:p>
          <a:p>
            <a:pPr marL="0" indent="0">
              <a:lnSpc>
                <a:spcPct val="115000"/>
              </a:lnSpc>
              <a:buNone/>
            </a:pPr>
            <a:r>
              <a:rPr lang="en-US" sz="1150" dirty="0">
                <a:solidFill>
                  <a:srgbClr val="1F243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context in every conversation we have. Ask me questions one at a time</a:t>
            </a:r>
            <a:endParaRPr lang="en-US" sz="1150" dirty="0"/>
          </a:p>
          <a:p>
            <a:pPr marL="0" indent="0">
              <a:lnSpc>
                <a:spcPct val="115000"/>
              </a:lnSpc>
              <a:buNone/>
            </a:pPr>
            <a:r>
              <a:rPr lang="en-US" sz="1150" dirty="0">
                <a:solidFill>
                  <a:srgbClr val="1F243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to build it until you are 95% sure you understand me — cover my name, my role/title, what I'm responsible for</a:t>
            </a:r>
            <a:endParaRPr lang="en-US" sz="1150" dirty="0"/>
          </a:p>
          <a:p>
            <a:pPr marL="0" indent="0">
              <a:lnSpc>
                <a:spcPct val="115000"/>
              </a:lnSpc>
              <a:buNone/>
            </a:pPr>
            <a:r>
              <a:rPr lang="en-US" sz="1150" dirty="0">
                <a:solidFill>
                  <a:srgbClr val="1F243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day to day, my working style, my current priorities, and anything I</a:t>
            </a:r>
            <a:endParaRPr lang="en-US" sz="1150" dirty="0"/>
          </a:p>
          <a:p>
            <a:pPr marL="0" indent="0">
              <a:lnSpc>
                <a:spcPct val="115000"/>
              </a:lnSpc>
              <a:buNone/>
            </a:pPr>
            <a:r>
              <a:rPr lang="en-US" sz="1150" dirty="0">
                <a:solidFill>
                  <a:srgbClr val="1F243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frequently need help with. Once you have my answers, write the final</a:t>
            </a:r>
            <a:endParaRPr lang="en-US" sz="1150" dirty="0"/>
          </a:p>
          <a:p>
            <a:pPr marL="0" indent="0">
              <a:lnSpc>
                <a:spcPct val="115000"/>
              </a:lnSpc>
              <a:buNone/>
            </a:pPr>
            <a:r>
              <a:rPr lang="en-US" sz="1150" dirty="0">
                <a:solidFill>
                  <a:srgbClr val="1F243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file in clean markdown with headers.</a:t>
            </a:r>
            <a:endParaRPr lang="en-US" sz="1150" dirty="0"/>
          </a:p>
        </p:txBody>
      </p:sp>
      <p:sp>
        <p:nvSpPr>
          <p:cNvPr id="10" name="Shape 7"/>
          <p:cNvSpPr/>
          <p:nvPr/>
        </p:nvSpPr>
        <p:spPr>
          <a:xfrm>
            <a:off x="548640" y="4709160"/>
            <a:ext cx="10881360" cy="685800"/>
          </a:xfrm>
          <a:prstGeom prst="roundRect">
            <a:avLst>
              <a:gd name="adj" fmla="val 10667"/>
            </a:avLst>
          </a:prstGeom>
          <a:solidFill>
            <a:srgbClr val="EEF5F6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1" name="Text 8"/>
          <p:cNvSpPr/>
          <p:nvPr/>
        </p:nvSpPr>
        <p:spPr>
          <a:xfrm>
            <a:off x="822960" y="4800600"/>
            <a:ext cx="103327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300" b="1" dirty="0">
                <a:solidFill>
                  <a:srgbClr val="0D2B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Then say:  </a:t>
            </a:r>
            <a:r>
              <a:rPr lang="en-US" sz="1300" i="1" dirty="0">
                <a:solidFill>
                  <a:srgbClr val="1F24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"Please remember the key facts from the aboutme.md we just built, so you have this context in future chats too."</a:t>
            </a:r>
            <a:endParaRPr lang="en-US" sz="1300" dirty="0"/>
          </a:p>
        </p:txBody>
      </p:sp>
      <p:sp>
        <p:nvSpPr>
          <p:cNvPr id="12" name="Text 9"/>
          <p:cNvSpPr/>
          <p:nvPr/>
        </p:nvSpPr>
        <p:spPr>
          <a:xfrm>
            <a:off x="457200" y="6537960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Elevate AI Studio  |  Claude 101</a:t>
            </a:r>
            <a:endParaRPr lang="en-US" sz="900" dirty="0"/>
          </a:p>
        </p:txBody>
      </p:sp>
      <p:sp>
        <p:nvSpPr>
          <p:cNvPr id="13" name="Text 10"/>
          <p:cNvSpPr/>
          <p:nvPr/>
        </p:nvSpPr>
        <p:spPr>
          <a:xfrm>
            <a:off x="10332720" y="6537960"/>
            <a:ext cx="13716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</a:t>
            </a:r>
            <a:endParaRPr lang="en-US" sz="9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57200" y="411480"/>
            <a:ext cx="640080" cy="640080"/>
          </a:xfrm>
          <a:prstGeom prst="ellipse">
            <a:avLst/>
          </a:prstGeom>
          <a:solidFill>
            <a:srgbClr val="147D92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3" name="Image 0" descr="/home/claude/pptx_build/icon_inbox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7609" y="481889"/>
            <a:ext cx="499262" cy="499262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1234440" y="384048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50" dirty="0">
                <a:solidFill>
                  <a:srgbClr val="147D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STEP 4 — THE CENTERPIECE</a:t>
            </a:r>
            <a:endParaRPr lang="en-US" sz="1200" dirty="0"/>
          </a:p>
        </p:txBody>
      </p:sp>
      <p:sp>
        <p:nvSpPr>
          <p:cNvPr id="5" name="Text 2"/>
          <p:cNvSpPr/>
          <p:nvPr/>
        </p:nvSpPr>
        <p:spPr>
          <a:xfrm>
            <a:off x="1234440" y="621792"/>
            <a:ext cx="100584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0D2B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Set Up Email Triage</a:t>
            </a:r>
            <a:endParaRPr lang="en-US" sz="2600" dirty="0"/>
          </a:p>
        </p:txBody>
      </p:sp>
      <p:sp>
        <p:nvSpPr>
          <p:cNvPr id="6" name="Shape 3"/>
          <p:cNvSpPr/>
          <p:nvPr/>
        </p:nvSpPr>
        <p:spPr>
          <a:xfrm>
            <a:off x="548640" y="1417320"/>
            <a:ext cx="10881360" cy="3246120"/>
          </a:xfrm>
          <a:prstGeom prst="roundRect">
            <a:avLst>
              <a:gd name="adj" fmla="val 2254"/>
            </a:avLst>
          </a:prstGeom>
          <a:solidFill>
            <a:srgbClr val="F6F5F2"/>
          </a:solidFill>
          <a:ln w="12700">
            <a:solidFill>
              <a:srgbClr val="D8D5CE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7" name="Shape 4"/>
          <p:cNvSpPr/>
          <p:nvPr/>
        </p:nvSpPr>
        <p:spPr>
          <a:xfrm>
            <a:off x="548640" y="1417320"/>
            <a:ext cx="54864" cy="3246120"/>
          </a:xfrm>
          <a:prstGeom prst="rect">
            <a:avLst/>
          </a:prstGeom>
          <a:solidFill>
            <a:srgbClr val="147D9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8" name="Text 5"/>
          <p:cNvSpPr/>
          <p:nvPr/>
        </p:nvSpPr>
        <p:spPr>
          <a:xfrm>
            <a:off x="777240" y="1554480"/>
            <a:ext cx="10469880" cy="2971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15000"/>
              </a:lnSpc>
              <a:buNone/>
            </a:pPr>
            <a:r>
              <a:rPr lang="en-US" sz="1150" dirty="0">
                <a:solidFill>
                  <a:srgbClr val="1F243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Set up a recurring scheduled task that triages my email inbox.</a:t>
            </a:r>
            <a:endParaRPr lang="en-US" sz="1150" dirty="0"/>
          </a:p>
          <a:p>
            <a:pPr marL="0" indent="0">
              <a:lnSpc>
                <a:spcPct val="115000"/>
              </a:lnSpc>
              <a:buNone/>
            </a:pPr>
            <a:endParaRPr lang="en-US" sz="1150" dirty="0"/>
          </a:p>
          <a:p>
            <a:pPr marL="0" indent="0">
              <a:lnSpc>
                <a:spcPct val="115000"/>
              </a:lnSpc>
              <a:buNone/>
            </a:pPr>
            <a:r>
              <a:rPr lang="en-US" sz="1150" dirty="0">
                <a:solidFill>
                  <a:srgbClr val="1F243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Each time it runs:</a:t>
            </a:r>
            <a:endParaRPr lang="en-US" sz="1150" dirty="0"/>
          </a:p>
          <a:p>
            <a:pPr marL="0" indent="0">
              <a:lnSpc>
                <a:spcPct val="115000"/>
              </a:lnSpc>
              <a:buNone/>
            </a:pPr>
            <a:r>
              <a:rPr lang="en-US" sz="1150" dirty="0">
                <a:solidFill>
                  <a:srgbClr val="1F243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1. Look only at emails NOT already sorted into a category.</a:t>
            </a:r>
            <a:endParaRPr lang="en-US" sz="1150" dirty="0"/>
          </a:p>
          <a:p>
            <a:pPr marL="0" indent="0">
              <a:lnSpc>
                <a:spcPct val="115000"/>
              </a:lnSpc>
              <a:buNone/>
            </a:pPr>
            <a:r>
              <a:rPr lang="en-US" sz="1150" dirty="0">
                <a:solidFill>
                  <a:srgbClr val="1F243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2. Apply category rules, in order, and label matching emails:</a:t>
            </a:r>
            <a:endParaRPr lang="en-US" sz="1150" dirty="0"/>
          </a:p>
          <a:p>
            <a:pPr marL="0" indent="0">
              <a:lnSpc>
                <a:spcPct val="115000"/>
              </a:lnSpc>
              <a:buNone/>
            </a:pPr>
            <a:r>
              <a:rPr lang="en-US" sz="1150" dirty="0">
                <a:solidFill>
                  <a:srgbClr val="1F243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- "[Category 1]": [trigger] -&gt; label "[Folder 1]"</a:t>
            </a:r>
            <a:endParaRPr lang="en-US" sz="1150" dirty="0"/>
          </a:p>
          <a:p>
            <a:pPr marL="0" indent="0">
              <a:lnSpc>
                <a:spcPct val="115000"/>
              </a:lnSpc>
              <a:buNone/>
            </a:pPr>
            <a:r>
              <a:rPr lang="en-US" sz="1150" dirty="0">
                <a:solidFill>
                  <a:srgbClr val="1F243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- "[Category 2]": [trigger] -&gt; label "[Folder 2]"</a:t>
            </a:r>
            <a:endParaRPr lang="en-US" sz="1150" dirty="0"/>
          </a:p>
          <a:p>
            <a:pPr marL="0" indent="0">
              <a:lnSpc>
                <a:spcPct val="115000"/>
              </a:lnSpc>
              <a:buNone/>
            </a:pPr>
            <a:r>
              <a:rPr lang="en-US" sz="1150" dirty="0">
                <a:solidFill>
                  <a:srgbClr val="1F243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3. Anything left over goes in a label called "Other" to review.</a:t>
            </a:r>
            <a:endParaRPr lang="en-US" sz="1150" dirty="0"/>
          </a:p>
          <a:p>
            <a:pPr marL="0" indent="0">
              <a:lnSpc>
                <a:spcPct val="115000"/>
              </a:lnSpc>
              <a:buNone/>
            </a:pPr>
            <a:r>
              <a:rPr lang="en-US" sz="1150" dirty="0">
                <a:solidFill>
                  <a:srgbClr val="1F243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4. Run this every [hourly / daily at 8am / weekday morning].</a:t>
            </a:r>
            <a:endParaRPr lang="en-US" sz="1150" dirty="0"/>
          </a:p>
          <a:p>
            <a:pPr marL="0" indent="0">
              <a:lnSpc>
                <a:spcPct val="115000"/>
              </a:lnSpc>
              <a:buNone/>
            </a:pPr>
            <a:endParaRPr lang="en-US" sz="1150" dirty="0"/>
          </a:p>
          <a:p>
            <a:pPr marL="0" indent="0">
              <a:lnSpc>
                <a:spcPct val="115000"/>
              </a:lnSpc>
              <a:buNone/>
            </a:pPr>
            <a:r>
              <a:rPr lang="en-US" sz="1150" dirty="0">
                <a:solidFill>
                  <a:srgbClr val="1F243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Ask me clarifying questions before you finalize the schedule.</a:t>
            </a:r>
            <a:endParaRPr lang="en-US" sz="1150" dirty="0"/>
          </a:p>
        </p:txBody>
      </p:sp>
      <p:sp>
        <p:nvSpPr>
          <p:cNvPr id="9" name="Text 6"/>
          <p:cNvSpPr/>
          <p:nvPr/>
        </p:nvSpPr>
        <p:spPr>
          <a:xfrm>
            <a:off x="548640" y="4800600"/>
            <a:ext cx="1088136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300" b="1" dirty="0">
                <a:solidFill>
                  <a:srgbClr val="0D2B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Requires: </a:t>
            </a:r>
            <a:r>
              <a:rPr lang="en-US" sz="1300" dirty="0">
                <a:solidFill>
                  <a:srgbClr val="1F24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Gmail connected first (Settings → Connectors → Gmail). Task lives in the </a:t>
            </a:r>
            <a:r>
              <a:rPr lang="en-US" sz="1300" b="1" dirty="0">
                <a:solidFill>
                  <a:srgbClr val="147D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Scheduled</a:t>
            </a:r>
            <a:r>
              <a:rPr lang="en-US" sz="1300" dirty="0">
                <a:solidFill>
                  <a:srgbClr val="1F24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tab in Cowork — run it early to test instead of waiting. </a:t>
            </a:r>
            <a:endParaRPr lang="en-US" sz="1300" dirty="0"/>
          </a:p>
        </p:txBody>
      </p:sp>
      <p:sp>
        <p:nvSpPr>
          <p:cNvPr id="10" name="Text 7"/>
          <p:cNvSpPr/>
          <p:nvPr/>
        </p:nvSpPr>
        <p:spPr>
          <a:xfrm>
            <a:off x="457200" y="6537960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Elevate AI Studio  |  Claude 101</a:t>
            </a:r>
            <a:endParaRPr lang="en-US" sz="900" dirty="0"/>
          </a:p>
        </p:txBody>
      </p:sp>
      <p:sp>
        <p:nvSpPr>
          <p:cNvPr id="11" name="Text 8"/>
          <p:cNvSpPr/>
          <p:nvPr/>
        </p:nvSpPr>
        <p:spPr>
          <a:xfrm>
            <a:off x="10332720" y="6537960"/>
            <a:ext cx="13716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</a:t>
            </a:r>
            <a:endParaRPr lang="en-US" sz="9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57200" y="411480"/>
            <a:ext cx="640080" cy="640080"/>
          </a:xfrm>
          <a:prstGeom prst="ellipse">
            <a:avLst/>
          </a:prstGeom>
          <a:solidFill>
            <a:srgbClr val="147D92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3" name="Image 0" descr="/home/claude/pptx_build/icon_sun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7609" y="481889"/>
            <a:ext cx="499262" cy="499262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1234440" y="384048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50" dirty="0">
                <a:solidFill>
                  <a:srgbClr val="147D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STEP 5</a:t>
            </a:r>
            <a:endParaRPr lang="en-US" sz="1200" dirty="0"/>
          </a:p>
        </p:txBody>
      </p:sp>
      <p:sp>
        <p:nvSpPr>
          <p:cNvPr id="5" name="Text 2"/>
          <p:cNvSpPr/>
          <p:nvPr/>
        </p:nvSpPr>
        <p:spPr>
          <a:xfrm>
            <a:off x="1234440" y="621792"/>
            <a:ext cx="100584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0D2B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Set Up Your Daily Digest</a:t>
            </a:r>
            <a:endParaRPr lang="en-US" sz="2600" dirty="0"/>
          </a:p>
        </p:txBody>
      </p:sp>
      <p:sp>
        <p:nvSpPr>
          <p:cNvPr id="6" name="Text 3"/>
          <p:cNvSpPr/>
          <p:nvPr/>
        </p:nvSpPr>
        <p:spPr>
          <a:xfrm>
            <a:off x="548640" y="1371600"/>
            <a:ext cx="1088136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1F24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Now that email sorts itself, layer on a morning briefing so you never open the inbox cold.</a:t>
            </a:r>
            <a:endParaRPr lang="en-US" sz="1500" dirty="0"/>
          </a:p>
        </p:txBody>
      </p:sp>
      <p:sp>
        <p:nvSpPr>
          <p:cNvPr id="7" name="Shape 4"/>
          <p:cNvSpPr/>
          <p:nvPr/>
        </p:nvSpPr>
        <p:spPr>
          <a:xfrm>
            <a:off x="548640" y="2011680"/>
            <a:ext cx="10881360" cy="2788920"/>
          </a:xfrm>
          <a:prstGeom prst="roundRect">
            <a:avLst>
              <a:gd name="adj" fmla="val 2623"/>
            </a:avLst>
          </a:prstGeom>
          <a:solidFill>
            <a:srgbClr val="F6F5F2"/>
          </a:solidFill>
          <a:ln w="12700">
            <a:solidFill>
              <a:srgbClr val="D8D5CE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" name="Shape 5"/>
          <p:cNvSpPr/>
          <p:nvPr/>
        </p:nvSpPr>
        <p:spPr>
          <a:xfrm>
            <a:off x="548640" y="2011680"/>
            <a:ext cx="54864" cy="2788920"/>
          </a:xfrm>
          <a:prstGeom prst="rect">
            <a:avLst/>
          </a:prstGeom>
          <a:solidFill>
            <a:srgbClr val="147D9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9" name="Text 6"/>
          <p:cNvSpPr/>
          <p:nvPr/>
        </p:nvSpPr>
        <p:spPr>
          <a:xfrm>
            <a:off x="777240" y="2148840"/>
            <a:ext cx="10469880" cy="2514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15000"/>
              </a:lnSpc>
              <a:buNone/>
            </a:pPr>
            <a:r>
              <a:rPr lang="en-US" sz="1150" dirty="0">
                <a:solidFill>
                  <a:srgbClr val="1F243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Set up a daily scheduled task, run every morning at [time], that</a:t>
            </a:r>
            <a:endParaRPr lang="en-US" sz="1150" dirty="0"/>
          </a:p>
          <a:p>
            <a:pPr marL="0" indent="0">
              <a:lnSpc>
                <a:spcPct val="115000"/>
              </a:lnSpc>
              <a:buNone/>
            </a:pPr>
            <a:r>
              <a:rPr lang="en-US" sz="1150" dirty="0">
                <a:solidFill>
                  <a:srgbClr val="1F243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gives me a short digest:</a:t>
            </a:r>
            <a:endParaRPr lang="en-US" sz="1150" dirty="0"/>
          </a:p>
          <a:p>
            <a:pPr marL="0" indent="0">
              <a:lnSpc>
                <a:spcPct val="115000"/>
              </a:lnSpc>
              <a:buNone/>
            </a:pPr>
            <a:r>
              <a:rPr lang="en-US" sz="1150" dirty="0">
                <a:solidFill>
                  <a:srgbClr val="1F243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1. Summarize important emails from the last 24 hours, especially</a:t>
            </a:r>
            <a:endParaRPr lang="en-US" sz="1150" dirty="0"/>
          </a:p>
          <a:p>
            <a:pPr marL="0" indent="0">
              <a:lnSpc>
                <a:spcPct val="115000"/>
              </a:lnSpc>
              <a:buNone/>
            </a:pPr>
            <a:r>
              <a:rPr lang="en-US" sz="1150" dirty="0">
                <a:solidFill>
                  <a:srgbClr val="1F243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anything in a category that usually needs my attention.</a:t>
            </a:r>
            <a:endParaRPr lang="en-US" sz="1150" dirty="0"/>
          </a:p>
          <a:p>
            <a:pPr marL="0" indent="0">
              <a:lnSpc>
                <a:spcPct val="115000"/>
              </a:lnSpc>
              <a:buNone/>
            </a:pPr>
            <a:r>
              <a:rPr lang="en-US" sz="1150" dirty="0">
                <a:solidFill>
                  <a:srgbClr val="1F243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2. List today's calendar events, in order, if Calendar is connected.</a:t>
            </a:r>
            <a:endParaRPr lang="en-US" sz="1150" dirty="0"/>
          </a:p>
          <a:p>
            <a:pPr marL="0" indent="0">
              <a:lnSpc>
                <a:spcPct val="115000"/>
              </a:lnSpc>
              <a:buNone/>
            </a:pPr>
            <a:r>
              <a:rPr lang="en-US" sz="1150" dirty="0">
                <a:solidFill>
                  <a:srgbClr val="1F243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3. Note anything sitting in my "Other" folder for more than a day.</a:t>
            </a:r>
            <a:endParaRPr lang="en-US" sz="1150" dirty="0"/>
          </a:p>
          <a:p>
            <a:pPr marL="0" indent="0">
              <a:lnSpc>
                <a:spcPct val="115000"/>
              </a:lnSpc>
              <a:buNone/>
            </a:pPr>
            <a:r>
              <a:rPr lang="en-US" sz="1150" dirty="0">
                <a:solidFill>
                  <a:srgbClr val="1F243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4. Keep it to one short, skimmable summary — headlines, not</a:t>
            </a:r>
            <a:endParaRPr lang="en-US" sz="1150" dirty="0"/>
          </a:p>
          <a:p>
            <a:pPr marL="0" indent="0">
              <a:lnSpc>
                <a:spcPct val="115000"/>
              </a:lnSpc>
              <a:buNone/>
            </a:pPr>
            <a:r>
              <a:rPr lang="en-US" sz="1150" dirty="0">
                <a:solidFill>
                  <a:srgbClr val="1F243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paragraphs.</a:t>
            </a:r>
            <a:endParaRPr lang="en-US" sz="1150" dirty="0"/>
          </a:p>
        </p:txBody>
      </p:sp>
      <p:sp>
        <p:nvSpPr>
          <p:cNvPr id="10" name="Text 7"/>
          <p:cNvSpPr/>
          <p:nvPr/>
        </p:nvSpPr>
        <p:spPr>
          <a:xfrm>
            <a:off x="457200" y="6537960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Elevate AI Studio  |  Claude 101</a:t>
            </a:r>
            <a:endParaRPr lang="en-US" sz="900" dirty="0"/>
          </a:p>
        </p:txBody>
      </p:sp>
      <p:sp>
        <p:nvSpPr>
          <p:cNvPr id="11" name="Text 8"/>
          <p:cNvSpPr/>
          <p:nvPr/>
        </p:nvSpPr>
        <p:spPr>
          <a:xfrm>
            <a:off x="10332720" y="6537960"/>
            <a:ext cx="13716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</a:t>
            </a:r>
            <a:endParaRPr lang="en-US" sz="9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57200" y="411480"/>
            <a:ext cx="640080" cy="640080"/>
          </a:xfrm>
          <a:prstGeom prst="ellipse">
            <a:avLst/>
          </a:prstGeom>
          <a:solidFill>
            <a:srgbClr val="147D92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3" name="Image 0" descr="/home/claude/pptx_build/icon_tag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7609" y="481889"/>
            <a:ext cx="499262" cy="499262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1234440" y="384048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50" dirty="0">
                <a:solidFill>
                  <a:srgbClr val="147D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STEP 6</a:t>
            </a:r>
            <a:endParaRPr lang="en-US" sz="1200" dirty="0"/>
          </a:p>
        </p:txBody>
      </p:sp>
      <p:sp>
        <p:nvSpPr>
          <p:cNvPr id="5" name="Text 2"/>
          <p:cNvSpPr/>
          <p:nvPr/>
        </p:nvSpPr>
        <p:spPr>
          <a:xfrm>
            <a:off x="1234440" y="621792"/>
            <a:ext cx="100584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0D2B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Selling AI-Made Products: What to Disclose</a:t>
            </a:r>
            <a:endParaRPr lang="en-US" sz="2600" dirty="0"/>
          </a:p>
        </p:txBody>
      </p:sp>
      <p:sp>
        <p:nvSpPr>
          <p:cNvPr id="6" name="Shape 3"/>
          <p:cNvSpPr/>
          <p:nvPr/>
        </p:nvSpPr>
        <p:spPr>
          <a:xfrm>
            <a:off x="548640" y="1417320"/>
            <a:ext cx="10881360" cy="777240"/>
          </a:xfrm>
          <a:prstGeom prst="roundRect">
            <a:avLst>
              <a:gd name="adj" fmla="val 9412"/>
            </a:avLst>
          </a:prstGeom>
          <a:solidFill>
            <a:srgbClr val="EEF5F6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7" name="Text 4"/>
          <p:cNvSpPr/>
          <p:nvPr/>
        </p:nvSpPr>
        <p:spPr>
          <a:xfrm>
            <a:off x="822960" y="1508760"/>
            <a:ext cx="1033272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450" b="1" dirty="0">
                <a:solidFill>
                  <a:srgbClr val="0D2B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simple test:  </a:t>
            </a:r>
            <a:r>
              <a:rPr lang="en-US" sz="1450" dirty="0">
                <a:solidFill>
                  <a:srgbClr val="1F24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if a reasonable customer would assume a photo, testimonial, or description is real or human-made when it isn't — disclose it.</a:t>
            </a:r>
            <a:endParaRPr lang="en-US" sz="1450" dirty="0"/>
          </a:p>
        </p:txBody>
      </p:sp>
      <p:sp>
        <p:nvSpPr>
          <p:cNvPr id="8" name="Shape 5"/>
          <p:cNvSpPr/>
          <p:nvPr/>
        </p:nvSpPr>
        <p:spPr>
          <a:xfrm>
            <a:off x="548640" y="2423160"/>
            <a:ext cx="3502152" cy="1417320"/>
          </a:xfrm>
          <a:prstGeom prst="roundRect">
            <a:avLst>
              <a:gd name="adj" fmla="val 5161"/>
            </a:avLst>
          </a:prstGeom>
          <a:solidFill>
            <a:srgbClr val="F6F6F4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9" name="Text 6"/>
          <p:cNvSpPr/>
          <p:nvPr/>
        </p:nvSpPr>
        <p:spPr>
          <a:xfrm>
            <a:off x="731520" y="2560320"/>
            <a:ext cx="3136392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147D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Product photos</a:t>
            </a:r>
            <a:endParaRPr lang="en-US" sz="1250" dirty="0"/>
          </a:p>
        </p:txBody>
      </p:sp>
      <p:sp>
        <p:nvSpPr>
          <p:cNvPr id="10" name="Text 7"/>
          <p:cNvSpPr/>
          <p:nvPr/>
        </p:nvSpPr>
        <p:spPr>
          <a:xfrm>
            <a:off x="731520" y="2926080"/>
            <a:ext cx="3136392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200" i="1" dirty="0">
                <a:solidFill>
                  <a:srgbClr val="1F24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"Product images shown include AI-generated elements."</a:t>
            </a:r>
            <a:endParaRPr lang="en-US" sz="1200" dirty="0"/>
          </a:p>
        </p:txBody>
      </p:sp>
      <p:sp>
        <p:nvSpPr>
          <p:cNvPr id="11" name="Shape 8"/>
          <p:cNvSpPr/>
          <p:nvPr/>
        </p:nvSpPr>
        <p:spPr>
          <a:xfrm>
            <a:off x="4233672" y="2423160"/>
            <a:ext cx="3502152" cy="1417320"/>
          </a:xfrm>
          <a:prstGeom prst="roundRect">
            <a:avLst>
              <a:gd name="adj" fmla="val 5161"/>
            </a:avLst>
          </a:prstGeom>
          <a:solidFill>
            <a:srgbClr val="F6F6F4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2" name="Text 9"/>
          <p:cNvSpPr/>
          <p:nvPr/>
        </p:nvSpPr>
        <p:spPr>
          <a:xfrm>
            <a:off x="4416552" y="2560320"/>
            <a:ext cx="3136392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147D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AI-written descriptions</a:t>
            </a:r>
            <a:endParaRPr lang="en-US" sz="1250" dirty="0"/>
          </a:p>
        </p:txBody>
      </p:sp>
      <p:sp>
        <p:nvSpPr>
          <p:cNvPr id="13" name="Text 10"/>
          <p:cNvSpPr/>
          <p:nvPr/>
        </p:nvSpPr>
        <p:spPr>
          <a:xfrm>
            <a:off x="4416552" y="2926080"/>
            <a:ext cx="3136392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200" i="1" dirty="0">
                <a:solidFill>
                  <a:srgbClr val="1F24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"This listing description was created with AI assistance."</a:t>
            </a:r>
            <a:endParaRPr lang="en-US" sz="1200" dirty="0"/>
          </a:p>
        </p:txBody>
      </p:sp>
      <p:sp>
        <p:nvSpPr>
          <p:cNvPr id="14" name="Shape 11"/>
          <p:cNvSpPr/>
          <p:nvPr/>
        </p:nvSpPr>
        <p:spPr>
          <a:xfrm>
            <a:off x="7918704" y="2423160"/>
            <a:ext cx="3502152" cy="1417320"/>
          </a:xfrm>
          <a:prstGeom prst="roundRect">
            <a:avLst>
              <a:gd name="adj" fmla="val 5161"/>
            </a:avLst>
          </a:prstGeom>
          <a:solidFill>
            <a:srgbClr val="F6F6F4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5" name="Text 12"/>
          <p:cNvSpPr/>
          <p:nvPr/>
        </p:nvSpPr>
        <p:spPr>
          <a:xfrm>
            <a:off x="8101584" y="2560320"/>
            <a:ext cx="3136392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147D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AI-generated art/designs</a:t>
            </a:r>
            <a:endParaRPr lang="en-US" sz="1250" dirty="0"/>
          </a:p>
        </p:txBody>
      </p:sp>
      <p:sp>
        <p:nvSpPr>
          <p:cNvPr id="16" name="Text 13"/>
          <p:cNvSpPr/>
          <p:nvPr/>
        </p:nvSpPr>
        <p:spPr>
          <a:xfrm>
            <a:off x="8101584" y="2926080"/>
            <a:ext cx="3136392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200" i="1" dirty="0">
                <a:solidFill>
                  <a:srgbClr val="1F24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"This design was created using AI tools."</a:t>
            </a:r>
            <a:endParaRPr lang="en-US" sz="1200" dirty="0"/>
          </a:p>
        </p:txBody>
      </p:sp>
      <p:sp>
        <p:nvSpPr>
          <p:cNvPr id="17" name="Text 14"/>
          <p:cNvSpPr/>
          <p:nvPr/>
        </p:nvSpPr>
        <p:spPr>
          <a:xfrm>
            <a:off x="548640" y="4069080"/>
            <a:ext cx="1088136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5000"/>
              </a:lnSpc>
              <a:buNone/>
            </a:pPr>
            <a:r>
              <a:rPr lang="en-US" sz="1300" b="1" dirty="0">
                <a:solidFill>
                  <a:srgbClr val="0D2B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Why this matters now:  </a:t>
            </a:r>
            <a:r>
              <a:rPr lang="en-US" sz="1300" dirty="0">
                <a:solidFill>
                  <a:srgbClr val="1F24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FTC treats undisclosed AI content as a potentially deceptive practice; states like California and New York have their own rules; the EU AI Act requires labeling for anyone selling into the EU. Marketplace policies (Etsy, Amazon) vary and change — check yours.</a:t>
            </a:r>
            <a:endParaRPr lang="en-US" sz="1300" dirty="0"/>
          </a:p>
        </p:txBody>
      </p:sp>
      <p:sp>
        <p:nvSpPr>
          <p:cNvPr id="18" name="Shape 15"/>
          <p:cNvSpPr/>
          <p:nvPr/>
        </p:nvSpPr>
        <p:spPr>
          <a:xfrm>
            <a:off x="548640" y="5074920"/>
            <a:ext cx="10881360" cy="594360"/>
          </a:xfrm>
          <a:prstGeom prst="roundRect">
            <a:avLst>
              <a:gd name="adj" fmla="val 12308"/>
            </a:avLst>
          </a:prstGeom>
          <a:solidFill>
            <a:srgbClr val="0D2B5C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9" name="Text 16"/>
          <p:cNvSpPr/>
          <p:nvPr/>
        </p:nvSpPr>
        <p:spPr>
          <a:xfrm>
            <a:off x="822960" y="5074920"/>
            <a:ext cx="1033272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i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Not legal advice — rules are shifting by state and platform. Selling at real volume? Talk to someone qualified.</a:t>
            </a:r>
            <a:endParaRPr lang="en-US" sz="1300" dirty="0"/>
          </a:p>
        </p:txBody>
      </p:sp>
      <p:sp>
        <p:nvSpPr>
          <p:cNvPr id="20" name="Text 17"/>
          <p:cNvSpPr/>
          <p:nvPr/>
        </p:nvSpPr>
        <p:spPr>
          <a:xfrm>
            <a:off x="457200" y="6537960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Elevate AI Studio  |  Claude 101</a:t>
            </a:r>
            <a:endParaRPr lang="en-US" sz="900" dirty="0"/>
          </a:p>
        </p:txBody>
      </p:sp>
      <p:sp>
        <p:nvSpPr>
          <p:cNvPr id="21" name="Text 18"/>
          <p:cNvSpPr/>
          <p:nvPr/>
        </p:nvSpPr>
        <p:spPr>
          <a:xfrm>
            <a:off x="10332720" y="6537960"/>
            <a:ext cx="13716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8</a:t>
            </a:r>
            <a:endParaRPr lang="en-US" sz="9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11480"/>
            <a:ext cx="100584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0D2B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Recap</a:t>
            </a:r>
            <a:endParaRPr lang="en-US" sz="2800" dirty="0"/>
          </a:p>
        </p:txBody>
      </p:sp>
      <p:sp>
        <p:nvSpPr>
          <p:cNvPr id="3" name="Shape 1"/>
          <p:cNvSpPr/>
          <p:nvPr/>
        </p:nvSpPr>
        <p:spPr>
          <a:xfrm>
            <a:off x="548640" y="1371600"/>
            <a:ext cx="685800" cy="685800"/>
          </a:xfrm>
          <a:prstGeom prst="ellipse">
            <a:avLst/>
          </a:prstGeom>
          <a:solidFill>
            <a:srgbClr val="0D2B5C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4" name="Image 0" descr="/home/claude/pptx_build/icon_desktop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4078" y="1447038"/>
            <a:ext cx="534924" cy="534924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1463040" y="1353312"/>
            <a:ext cx="969264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0D2B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Claude Desktop is installed</a:t>
            </a:r>
            <a:endParaRPr lang="en-US" sz="1700" dirty="0"/>
          </a:p>
        </p:txBody>
      </p:sp>
      <p:sp>
        <p:nvSpPr>
          <p:cNvPr id="6" name="Text 3"/>
          <p:cNvSpPr/>
          <p:nvPr/>
        </p:nvSpPr>
        <p:spPr>
          <a:xfrm>
            <a:off x="1463040" y="1755648"/>
            <a:ext cx="969264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dirty="0">
                <a:solidFill>
                  <a:srgbClr val="1F24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and you know what connectors, skills, and plugins each do.</a:t>
            </a:r>
            <a:endParaRPr lang="en-US" sz="1350" dirty="0"/>
          </a:p>
        </p:txBody>
      </p:sp>
      <p:sp>
        <p:nvSpPr>
          <p:cNvPr id="7" name="Shape 4"/>
          <p:cNvSpPr/>
          <p:nvPr/>
        </p:nvSpPr>
        <p:spPr>
          <a:xfrm>
            <a:off x="548640" y="2560320"/>
            <a:ext cx="685800" cy="685800"/>
          </a:xfrm>
          <a:prstGeom prst="ellipse">
            <a:avLst/>
          </a:prstGeom>
          <a:solidFill>
            <a:srgbClr val="147D92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8" name="Image 1" descr="/home/claude/pptx_build/icon_fil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4078" y="2635758"/>
            <a:ext cx="534924" cy="534924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1463040" y="2542032"/>
            <a:ext cx="969264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0D2B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Your aboutme.md is built</a:t>
            </a:r>
            <a:endParaRPr lang="en-US" sz="1700" dirty="0"/>
          </a:p>
        </p:txBody>
      </p:sp>
      <p:sp>
        <p:nvSpPr>
          <p:cNvPr id="10" name="Text 6"/>
          <p:cNvSpPr/>
          <p:nvPr/>
        </p:nvSpPr>
        <p:spPr>
          <a:xfrm>
            <a:off x="1463040" y="2944368"/>
            <a:ext cx="969264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dirty="0">
                <a:solidFill>
                  <a:srgbClr val="1F24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 you stop re-explaining yourself every conversation.</a:t>
            </a:r>
            <a:endParaRPr lang="en-US" sz="1350" dirty="0"/>
          </a:p>
        </p:txBody>
      </p:sp>
      <p:sp>
        <p:nvSpPr>
          <p:cNvPr id="11" name="Shape 7"/>
          <p:cNvSpPr/>
          <p:nvPr/>
        </p:nvSpPr>
        <p:spPr>
          <a:xfrm>
            <a:off x="548640" y="3749040"/>
            <a:ext cx="685800" cy="685800"/>
          </a:xfrm>
          <a:prstGeom prst="ellipse">
            <a:avLst/>
          </a:prstGeom>
          <a:solidFill>
            <a:srgbClr val="0D2B5C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2" name="Image 2" descr="/home/claude/pptx_build/icon_inbox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4078" y="3824478"/>
            <a:ext cx="534924" cy="534924"/>
          </a:xfrm>
          <a:prstGeom prst="rect">
            <a:avLst/>
          </a:prstGeom>
        </p:spPr>
      </p:pic>
      <p:sp>
        <p:nvSpPr>
          <p:cNvPr id="13" name="Text 8"/>
          <p:cNvSpPr/>
          <p:nvPr/>
        </p:nvSpPr>
        <p:spPr>
          <a:xfrm>
            <a:off x="1463040" y="3730752"/>
            <a:ext cx="969264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0D2B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Your inbox sorts itself</a:t>
            </a:r>
            <a:endParaRPr lang="en-US" sz="1700" dirty="0"/>
          </a:p>
        </p:txBody>
      </p:sp>
      <p:sp>
        <p:nvSpPr>
          <p:cNvPr id="14" name="Text 9"/>
          <p:cNvSpPr/>
          <p:nvPr/>
        </p:nvSpPr>
        <p:spPr>
          <a:xfrm>
            <a:off x="1463040" y="4133088"/>
            <a:ext cx="969264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dirty="0">
                <a:solidFill>
                  <a:srgbClr val="1F24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and a digest is waiting for you every morning.</a:t>
            </a:r>
            <a:endParaRPr lang="en-US" sz="1350" dirty="0"/>
          </a:p>
        </p:txBody>
      </p:sp>
      <p:sp>
        <p:nvSpPr>
          <p:cNvPr id="15" name="Shape 10"/>
          <p:cNvSpPr/>
          <p:nvPr/>
        </p:nvSpPr>
        <p:spPr>
          <a:xfrm>
            <a:off x="548640" y="4937760"/>
            <a:ext cx="685800" cy="685800"/>
          </a:xfrm>
          <a:prstGeom prst="ellipse">
            <a:avLst/>
          </a:prstGeom>
          <a:solidFill>
            <a:srgbClr val="147D92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6" name="Image 3" descr="/home/claude/pptx_build/icon_shiel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4078" y="5013198"/>
            <a:ext cx="534924" cy="534924"/>
          </a:xfrm>
          <a:prstGeom prst="rect">
            <a:avLst/>
          </a:prstGeom>
        </p:spPr>
      </p:pic>
      <p:sp>
        <p:nvSpPr>
          <p:cNvPr id="17" name="Text 11"/>
          <p:cNvSpPr/>
          <p:nvPr/>
        </p:nvSpPr>
        <p:spPr>
          <a:xfrm>
            <a:off x="1463040" y="4919472"/>
            <a:ext cx="969264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0D2B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AI disclosure is a live legal question</a:t>
            </a:r>
            <a:endParaRPr lang="en-US" sz="1700" dirty="0"/>
          </a:p>
        </p:txBody>
      </p:sp>
      <p:sp>
        <p:nvSpPr>
          <p:cNvPr id="18" name="Text 12"/>
          <p:cNvSpPr/>
          <p:nvPr/>
        </p:nvSpPr>
        <p:spPr>
          <a:xfrm>
            <a:off x="1463040" y="5321808"/>
            <a:ext cx="969264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dirty="0">
                <a:solidFill>
                  <a:srgbClr val="1F24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check your platform's policy before you sell.</a:t>
            </a:r>
            <a:endParaRPr lang="en-US" sz="1350" dirty="0"/>
          </a:p>
        </p:txBody>
      </p:sp>
      <p:sp>
        <p:nvSpPr>
          <p:cNvPr id="19" name="Text 13"/>
          <p:cNvSpPr/>
          <p:nvPr/>
        </p:nvSpPr>
        <p:spPr>
          <a:xfrm>
            <a:off x="457200" y="6537960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Elevate AI Studio  |  Claude 101</a:t>
            </a:r>
            <a:endParaRPr lang="en-US" sz="900" dirty="0"/>
          </a:p>
        </p:txBody>
      </p:sp>
      <p:sp>
        <p:nvSpPr>
          <p:cNvPr id="20" name="Text 14"/>
          <p:cNvSpPr/>
          <p:nvPr/>
        </p:nvSpPr>
        <p:spPr>
          <a:xfrm>
            <a:off x="10332720" y="6537960"/>
            <a:ext cx="13716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9</a:t>
            </a:r>
            <a:endParaRPr lang="en-US" sz="9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0D2B5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pptx_build/logo_whit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66360" y="822960"/>
            <a:ext cx="1828800" cy="1069848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1520" y="2331720"/>
            <a:ext cx="106984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Everything you built today keeps running.</a:t>
            </a:r>
            <a:endParaRPr lang="en-US" sz="2600" dirty="0"/>
          </a:p>
        </p:txBody>
      </p:sp>
      <p:sp>
        <p:nvSpPr>
          <p:cNvPr id="4" name="Text 1"/>
          <p:cNvSpPr/>
          <p:nvPr/>
        </p:nvSpPr>
        <p:spPr>
          <a:xfrm>
            <a:off x="731520" y="3017520"/>
            <a:ext cx="106984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dirty="0">
                <a:solidFill>
                  <a:srgbClr val="AFC4D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Check the Scheduled tab in Cowork any time to view, pause, or edit it.</a:t>
            </a:r>
            <a:endParaRPr lang="en-US" sz="1500" dirty="0"/>
          </a:p>
        </p:txBody>
      </p:sp>
      <p:sp>
        <p:nvSpPr>
          <p:cNvPr id="5" name="Shape 2"/>
          <p:cNvSpPr/>
          <p:nvPr/>
        </p:nvSpPr>
        <p:spPr>
          <a:xfrm>
            <a:off x="5166360" y="3703320"/>
            <a:ext cx="1828800" cy="0"/>
          </a:xfrm>
          <a:prstGeom prst="line">
            <a:avLst/>
          </a:prstGeom>
          <a:noFill/>
          <a:ln w="25400">
            <a:solidFill>
              <a:srgbClr val="147D92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6" name="Text 3"/>
          <p:cNvSpPr/>
          <p:nvPr/>
        </p:nvSpPr>
        <p:spPr>
          <a:xfrm>
            <a:off x="731520" y="3886200"/>
            <a:ext cx="106984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47D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Next Session: Document Automation &amp; Calendar Management</a:t>
            </a:r>
            <a:endParaRPr lang="en-US" sz="1400" dirty="0"/>
          </a:p>
        </p:txBody>
      </p:sp>
      <p:sp>
        <p:nvSpPr>
          <p:cNvPr id="7" name="Text 4"/>
          <p:cNvSpPr/>
          <p:nvPr/>
        </p:nvSpPr>
        <p:spPr>
          <a:xfrm>
            <a:off x="731520" y="6126480"/>
            <a:ext cx="106984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dirty="0">
                <a:solidFill>
                  <a:srgbClr val="7891A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Elevate AI Studio</a:t>
            </a:r>
            <a:endParaRPr lang="en-US" sz="12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50B4ADC-EAB1-22E7-FEF2-9CFD0D977B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>
            <a:extLst>
              <a:ext uri="{FF2B5EF4-FFF2-40B4-BE49-F238E27FC236}">
                <a16:creationId xmlns:a16="http://schemas.microsoft.com/office/drawing/2014/main" id="{508B168B-DB5B-22CB-CFF4-070C1618CDCB}"/>
              </a:ext>
            </a:extLst>
          </p:cNvPr>
          <p:cNvSpPr/>
          <p:nvPr/>
        </p:nvSpPr>
        <p:spPr>
          <a:xfrm>
            <a:off x="548640" y="411479"/>
            <a:ext cx="3659466" cy="1193385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0D2B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Bonus Shortcut Codes (ELI5)</a:t>
            </a:r>
            <a:endParaRPr lang="en-US" sz="2800" dirty="0"/>
          </a:p>
        </p:txBody>
      </p:sp>
      <p:sp>
        <p:nvSpPr>
          <p:cNvPr id="19" name="Text 13">
            <a:extLst>
              <a:ext uri="{FF2B5EF4-FFF2-40B4-BE49-F238E27FC236}">
                <a16:creationId xmlns:a16="http://schemas.microsoft.com/office/drawing/2014/main" id="{7B38EA81-29BB-1B11-6C14-8B355666C43B}"/>
              </a:ext>
            </a:extLst>
          </p:cNvPr>
          <p:cNvSpPr/>
          <p:nvPr/>
        </p:nvSpPr>
        <p:spPr>
          <a:xfrm>
            <a:off x="457200" y="6537960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Elevate AI Studio  |  Claude 101</a:t>
            </a:r>
            <a:endParaRPr lang="en-US" sz="900" dirty="0"/>
          </a:p>
        </p:txBody>
      </p:sp>
      <p:sp>
        <p:nvSpPr>
          <p:cNvPr id="20" name="Text 14">
            <a:extLst>
              <a:ext uri="{FF2B5EF4-FFF2-40B4-BE49-F238E27FC236}">
                <a16:creationId xmlns:a16="http://schemas.microsoft.com/office/drawing/2014/main" id="{4FA7788E-592A-0658-B1DD-752016A4E661}"/>
              </a:ext>
            </a:extLst>
          </p:cNvPr>
          <p:cNvSpPr/>
          <p:nvPr/>
        </p:nvSpPr>
        <p:spPr>
          <a:xfrm>
            <a:off x="10332720" y="6537960"/>
            <a:ext cx="13716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9</a:t>
            </a:r>
            <a:endParaRPr lang="en-US" sz="900" dirty="0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7E0C1EF1-49E3-A103-A220-85D7DB15A0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14799" y="82764"/>
            <a:ext cx="5313311" cy="6653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0815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5159F2-FB2E-62E1-7996-0ADE115D31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>
            <a:extLst>
              <a:ext uri="{FF2B5EF4-FFF2-40B4-BE49-F238E27FC236}">
                <a16:creationId xmlns:a16="http://schemas.microsoft.com/office/drawing/2014/main" id="{24DEC0BB-E3F5-FCDA-E46C-93D35218957A}"/>
              </a:ext>
            </a:extLst>
          </p:cNvPr>
          <p:cNvSpPr/>
          <p:nvPr/>
        </p:nvSpPr>
        <p:spPr>
          <a:xfrm>
            <a:off x="1600200" y="603504"/>
            <a:ext cx="978408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>
              <a:buNone/>
            </a:pPr>
            <a:r>
              <a:rPr lang="en-US" sz="31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Responsible use and clear disclaimers</a:t>
            </a:r>
            <a:endParaRPr lang="en-US" sz="3100" dirty="0"/>
          </a:p>
        </p:txBody>
      </p:sp>
      <p:sp>
        <p:nvSpPr>
          <p:cNvPr id="4" name="Shape 1">
            <a:extLst>
              <a:ext uri="{FF2B5EF4-FFF2-40B4-BE49-F238E27FC236}">
                <a16:creationId xmlns:a16="http://schemas.microsoft.com/office/drawing/2014/main" id="{8F86CF64-45EB-0295-7B6B-3260F2E29488}"/>
              </a:ext>
            </a:extLst>
          </p:cNvPr>
          <p:cNvSpPr/>
          <p:nvPr/>
        </p:nvSpPr>
        <p:spPr>
          <a:xfrm>
            <a:off x="704088" y="356616"/>
            <a:ext cx="10771632" cy="1417320"/>
          </a:xfrm>
          <a:prstGeom prst="roundRect">
            <a:avLst>
              <a:gd name="adj" fmla="val 3871"/>
            </a:avLst>
          </a:prstGeom>
          <a:solidFill>
            <a:srgbClr val="173B59"/>
          </a:solidFill>
          <a:ln w="15240">
            <a:solidFill>
              <a:srgbClr val="1677C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" name="Text 2">
            <a:extLst>
              <a:ext uri="{FF2B5EF4-FFF2-40B4-BE49-F238E27FC236}">
                <a16:creationId xmlns:a16="http://schemas.microsoft.com/office/drawing/2014/main" id="{071E7DF1-F4CD-5355-00CA-F5B737559363}"/>
              </a:ext>
            </a:extLst>
          </p:cNvPr>
          <p:cNvSpPr/>
          <p:nvPr/>
        </p:nvSpPr>
        <p:spPr>
          <a:xfrm>
            <a:off x="704088" y="644652"/>
            <a:ext cx="10222992" cy="8412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44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Contact Me:</a:t>
            </a:r>
            <a:endParaRPr lang="en-US" sz="4400" dirty="0"/>
          </a:p>
        </p:txBody>
      </p:sp>
      <p:sp>
        <p:nvSpPr>
          <p:cNvPr id="14" name="Shape 11">
            <a:extLst>
              <a:ext uri="{FF2B5EF4-FFF2-40B4-BE49-F238E27FC236}">
                <a16:creationId xmlns:a16="http://schemas.microsoft.com/office/drawing/2014/main" id="{C8E8E3A6-6C39-C127-1C2A-F28452FE5A33}"/>
              </a:ext>
            </a:extLst>
          </p:cNvPr>
          <p:cNvSpPr/>
          <p:nvPr/>
        </p:nvSpPr>
        <p:spPr>
          <a:xfrm>
            <a:off x="960120" y="5614416"/>
            <a:ext cx="10259568" cy="676656"/>
          </a:xfrm>
          <a:prstGeom prst="roundRect">
            <a:avLst>
              <a:gd name="adj" fmla="val 6757"/>
            </a:avLst>
          </a:prstGeom>
          <a:solidFill>
            <a:srgbClr val="1B998B"/>
          </a:solidFill>
          <a:ln w="12700">
            <a:solidFill>
              <a:srgbClr val="1B998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5" name="Text 12">
            <a:extLst>
              <a:ext uri="{FF2B5EF4-FFF2-40B4-BE49-F238E27FC236}">
                <a16:creationId xmlns:a16="http://schemas.microsoft.com/office/drawing/2014/main" id="{B8C8744C-10E4-24F9-5A3E-567784DCD45C}"/>
              </a:ext>
            </a:extLst>
          </p:cNvPr>
          <p:cNvSpPr/>
          <p:nvPr/>
        </p:nvSpPr>
        <p:spPr>
          <a:xfrm>
            <a:off x="1188720" y="5733288"/>
            <a:ext cx="9802368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21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Follow for more AI tips and tricks</a:t>
            </a:r>
            <a:endParaRPr lang="en-US" sz="2100" dirty="0"/>
          </a:p>
        </p:txBody>
      </p:sp>
      <p:sp>
        <p:nvSpPr>
          <p:cNvPr id="16" name="Text 13">
            <a:extLst>
              <a:ext uri="{FF2B5EF4-FFF2-40B4-BE49-F238E27FC236}">
                <a16:creationId xmlns:a16="http://schemas.microsoft.com/office/drawing/2014/main" id="{135B9450-DBE2-55C4-1082-6F97D489539F}"/>
              </a:ext>
            </a:extLst>
          </p:cNvPr>
          <p:cNvSpPr/>
          <p:nvPr/>
        </p:nvSpPr>
        <p:spPr>
          <a:xfrm>
            <a:off x="777240" y="6473952"/>
            <a:ext cx="64008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800" dirty="0">
                <a:solidFill>
                  <a:srgbClr val="BFE3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Sample disclaimer language is a starting point, not legal advice.</a:t>
            </a:r>
            <a:endParaRPr lang="en-US" sz="8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F6758C6-C4D0-25AE-6BAF-2AF6940F0CAE}"/>
              </a:ext>
            </a:extLst>
          </p:cNvPr>
          <p:cNvSpPr txBox="1"/>
          <p:nvPr/>
        </p:nvSpPr>
        <p:spPr>
          <a:xfrm>
            <a:off x="4917122" y="3581474"/>
            <a:ext cx="362447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dirty="0"/>
              <a:t>https://elevateaistudio.com/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BE6068B9-DBDA-49FA-B6B1-0CB9D5B8DC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0867" y="1890092"/>
            <a:ext cx="2390379" cy="1575226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20067915-6F31-B2DF-D45F-3688E267261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49758" y="4335090"/>
            <a:ext cx="1676545" cy="571550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656E9509-4090-5D11-4564-C1BBAD30CAE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92240" y="4422728"/>
            <a:ext cx="1143099" cy="396274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D66F2865-5D13-C1D6-8D05-FEC2ACF23F0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90490" y="2880245"/>
            <a:ext cx="2165397" cy="2523859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2ED69780-3F19-9F7A-B33B-CB887874A47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632481" y="2807093"/>
            <a:ext cx="2751799" cy="2597011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DBEECA0B-177D-06B5-F51A-E7EF861B0C43}"/>
              </a:ext>
            </a:extLst>
          </p:cNvPr>
          <p:cNvSpPr txBox="1"/>
          <p:nvPr/>
        </p:nvSpPr>
        <p:spPr>
          <a:xfrm>
            <a:off x="1600200" y="2156662"/>
            <a:ext cx="14246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Instagram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05DADFC1-BFFE-EDBE-5F37-9F96C8B192F7}"/>
              </a:ext>
            </a:extLst>
          </p:cNvPr>
          <p:cNvSpPr txBox="1"/>
          <p:nvPr/>
        </p:nvSpPr>
        <p:spPr>
          <a:xfrm>
            <a:off x="9438070" y="2162548"/>
            <a:ext cx="13574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LinkedIn</a:t>
            </a:r>
          </a:p>
        </p:txBody>
      </p:sp>
    </p:spTree>
    <p:extLst>
      <p:ext uri="{BB962C8B-B14F-4D97-AF65-F5344CB8AC3E}">
        <p14:creationId xmlns:p14="http://schemas.microsoft.com/office/powerpoint/2010/main" val="31491697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1634</Words>
  <Application>Microsoft Office PowerPoint</Application>
  <PresentationFormat>Widescreen</PresentationFormat>
  <Paragraphs>151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Consolas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SHAUNA SPRAGUE</cp:lastModifiedBy>
  <cp:revision>5</cp:revision>
  <dcterms:created xsi:type="dcterms:W3CDTF">2026-09-07T15:41:28Z</dcterms:created>
  <dcterms:modified xsi:type="dcterms:W3CDTF">2026-09-07T16:46:05Z</dcterms:modified>
</cp:coreProperties>
</file>